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88"/>
  </p:notesMasterIdLst>
  <p:handoutMasterIdLst>
    <p:handoutMasterId r:id="rId89"/>
  </p:handoutMasterIdLst>
  <p:sldIdLst>
    <p:sldId id="353" r:id="rId3"/>
    <p:sldId id="352" r:id="rId4"/>
    <p:sldId id="354" r:id="rId5"/>
    <p:sldId id="355" r:id="rId6"/>
    <p:sldId id="356" r:id="rId7"/>
    <p:sldId id="357" r:id="rId8"/>
    <p:sldId id="358" r:id="rId9"/>
    <p:sldId id="359" r:id="rId10"/>
    <p:sldId id="360" r:id="rId11"/>
    <p:sldId id="361" r:id="rId12"/>
    <p:sldId id="362" r:id="rId13"/>
    <p:sldId id="363" r:id="rId14"/>
    <p:sldId id="364" r:id="rId15"/>
    <p:sldId id="365" r:id="rId16"/>
    <p:sldId id="366" r:id="rId17"/>
    <p:sldId id="367" r:id="rId18"/>
    <p:sldId id="368" r:id="rId19"/>
    <p:sldId id="369" r:id="rId20"/>
    <p:sldId id="370" r:id="rId21"/>
    <p:sldId id="371" r:id="rId22"/>
    <p:sldId id="372" r:id="rId23"/>
    <p:sldId id="373" r:id="rId24"/>
    <p:sldId id="374" r:id="rId25"/>
    <p:sldId id="375" r:id="rId26"/>
    <p:sldId id="376" r:id="rId27"/>
    <p:sldId id="377" r:id="rId28"/>
    <p:sldId id="378" r:id="rId29"/>
    <p:sldId id="379" r:id="rId30"/>
    <p:sldId id="380" r:id="rId31"/>
    <p:sldId id="381" r:id="rId32"/>
    <p:sldId id="382" r:id="rId33"/>
    <p:sldId id="383" r:id="rId34"/>
    <p:sldId id="384" r:id="rId35"/>
    <p:sldId id="385" r:id="rId36"/>
    <p:sldId id="386" r:id="rId37"/>
    <p:sldId id="387" r:id="rId38"/>
    <p:sldId id="388" r:id="rId39"/>
    <p:sldId id="389" r:id="rId40"/>
    <p:sldId id="390" r:id="rId41"/>
    <p:sldId id="391" r:id="rId42"/>
    <p:sldId id="392" r:id="rId43"/>
    <p:sldId id="393" r:id="rId44"/>
    <p:sldId id="394" r:id="rId45"/>
    <p:sldId id="395" r:id="rId46"/>
    <p:sldId id="396" r:id="rId47"/>
    <p:sldId id="397" r:id="rId48"/>
    <p:sldId id="398" r:id="rId49"/>
    <p:sldId id="399" r:id="rId50"/>
    <p:sldId id="400" r:id="rId51"/>
    <p:sldId id="401" r:id="rId52"/>
    <p:sldId id="402" r:id="rId53"/>
    <p:sldId id="403" r:id="rId54"/>
    <p:sldId id="404" r:id="rId55"/>
    <p:sldId id="405" r:id="rId56"/>
    <p:sldId id="406" r:id="rId57"/>
    <p:sldId id="407" r:id="rId58"/>
    <p:sldId id="408" r:id="rId59"/>
    <p:sldId id="409" r:id="rId60"/>
    <p:sldId id="410" r:id="rId61"/>
    <p:sldId id="411" r:id="rId62"/>
    <p:sldId id="412" r:id="rId63"/>
    <p:sldId id="413" r:id="rId64"/>
    <p:sldId id="414" r:id="rId65"/>
    <p:sldId id="415" r:id="rId66"/>
    <p:sldId id="416" r:id="rId67"/>
    <p:sldId id="417" r:id="rId68"/>
    <p:sldId id="418" r:id="rId69"/>
    <p:sldId id="419" r:id="rId70"/>
    <p:sldId id="420" r:id="rId71"/>
    <p:sldId id="421" r:id="rId72"/>
    <p:sldId id="422" r:id="rId73"/>
    <p:sldId id="423" r:id="rId74"/>
    <p:sldId id="424" r:id="rId75"/>
    <p:sldId id="425" r:id="rId76"/>
    <p:sldId id="426" r:id="rId77"/>
    <p:sldId id="427" r:id="rId78"/>
    <p:sldId id="428" r:id="rId79"/>
    <p:sldId id="429" r:id="rId80"/>
    <p:sldId id="430" r:id="rId81"/>
    <p:sldId id="431" r:id="rId82"/>
    <p:sldId id="432" r:id="rId83"/>
    <p:sldId id="433" r:id="rId84"/>
    <p:sldId id="434" r:id="rId85"/>
    <p:sldId id="435" r:id="rId86"/>
    <p:sldId id="351" r:id="rId8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156" userDrawn="1">
          <p15:clr>
            <a:srgbClr val="A4A3A4"/>
          </p15:clr>
        </p15:guide>
        <p15:guide id="2" pos="295" userDrawn="1">
          <p15:clr>
            <a:srgbClr val="A4A3A4"/>
          </p15:clr>
        </p15:guide>
        <p15:guide id="3" orient="horz" pos="98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86395" autoAdjust="0"/>
  </p:normalViewPr>
  <p:slideViewPr>
    <p:cSldViewPr snapToGrid="0" snapToObjects="1">
      <p:cViewPr varScale="1">
        <p:scale>
          <a:sx n="71" d="100"/>
          <a:sy n="71" d="100"/>
        </p:scale>
        <p:origin x="1212" y="78"/>
      </p:cViewPr>
      <p:guideLst>
        <p:guide orient="horz" pos="4156"/>
        <p:guide pos="295"/>
        <p:guide orient="horz" pos="981"/>
      </p:guideLst>
    </p:cSldViewPr>
  </p:slideViewPr>
  <p:outlineViewPr>
    <p:cViewPr>
      <p:scale>
        <a:sx n="33" d="100"/>
        <a:sy n="33" d="100"/>
      </p:scale>
      <p:origin x="0" y="-5701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05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2/19/2019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12653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85</a:t>
            </a:fld>
            <a:endParaRPr lang="en-US" dirty="0"/>
          </a:p>
        </p:txBody>
      </p:sp>
    </p:spTree>
    <p:extLst>
      <p:ext uri="{BB962C8B-B14F-4D97-AF65-F5344CB8AC3E}">
        <p14:creationId xmlns:p14="http://schemas.microsoft.com/office/powerpoint/2010/main" val="1372981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3600">
                <a:solidFill>
                  <a:schemeClr val="tx2"/>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557470"/>
            <a:ext cx="8229600" cy="4525963"/>
          </a:xfrm>
        </p:spPr>
        <p:txBody>
          <a:bodyPr lIns="0" tIns="0" rIns="0"/>
          <a:lstStyle>
            <a:lvl1pPr marL="255600" indent="-255600">
              <a:buClr>
                <a:srgbClr val="007FA3"/>
              </a:buClr>
              <a:buSzPct val="100000"/>
              <a:buFont typeface="Arial" panose="020B0604020202020204" pitchFamily="34" charset="0"/>
              <a:buChar char="•"/>
              <a:defRPr sz="2400">
                <a:latin typeface="+mn-lt"/>
              </a:defRPr>
            </a:lvl1pPr>
            <a:lvl2pPr marL="741600" indent="-284400">
              <a:buClr>
                <a:srgbClr val="007FA3"/>
              </a:buClr>
              <a:defRPr sz="2400">
                <a:latin typeface="+mn-lt"/>
              </a:defRPr>
            </a:lvl2pPr>
            <a:lvl3pPr indent="-230400">
              <a:buClr>
                <a:srgbClr val="007FA3"/>
              </a:buClr>
              <a:defRPr sz="2400">
                <a:latin typeface="+mn-lt"/>
              </a:defRPr>
            </a:lvl3pPr>
            <a:lvl4pPr indent="-230400">
              <a:buClr>
                <a:srgbClr val="007FA3"/>
              </a:buClr>
              <a:defRPr sz="2400">
                <a:latin typeface="+mn-lt"/>
              </a:defRPr>
            </a:lvl4pPr>
            <a:lvl5pPr indent="-230400">
              <a:buClr>
                <a:srgbClr val="007FA3"/>
              </a:buClr>
              <a:defRPr sz="2400">
                <a:latin typeface="+mn-lt"/>
              </a:defRPr>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2/19/2019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67289351"/>
      </p:ext>
    </p:extLst>
  </p:cSld>
  <p:clrMapOvr>
    <a:masterClrMapping/>
  </p:clrMapOvr>
  <p:extLst mod="1">
    <p:ext uri="{DCECCB84-F9BA-43D5-87BE-67443E8EF086}">
      <p15:sldGuideLst xmlns:p15="http://schemas.microsoft.com/office/powerpoint/2012/main">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0" tIns="0" rIns="0" bIns="0"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0" tIns="0" rIns="0" bIns="0"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1"/>
            <a:ext cx="3657600" cy="602738"/>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3" name="Content Placeholder 2"/>
          <p:cNvSpPr>
            <a:spLocks noGrp="1"/>
          </p:cNvSpPr>
          <p:nvPr>
            <p:ph sz="quarter" idx="14"/>
          </p:nvPr>
        </p:nvSpPr>
        <p:spPr>
          <a:xfrm>
            <a:off x="5029200" y="4640263"/>
            <a:ext cx="3675063" cy="1050925"/>
          </a:xfrm>
        </p:spPr>
        <p:txBody>
          <a:bodyPr/>
          <a:lstStyle>
            <a:lvl1pPr marL="101600" indent="0">
              <a:buNone/>
              <a:defRPr/>
            </a:lvl1pPr>
          </a:lstStyle>
          <a:p>
            <a:pPr lvl="0"/>
            <a:endParaRPr lang="en-US" dirty="0"/>
          </a:p>
        </p:txBody>
      </p:sp>
    </p:spTree>
    <p:extLst>
      <p:ext uri="{BB962C8B-B14F-4D97-AF65-F5344CB8AC3E}">
        <p14:creationId xmlns:p14="http://schemas.microsoft.com/office/powerpoint/2010/main" val="3068857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11768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2121271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Tree>
    <p:extLst>
      <p:ext uri="{BB962C8B-B14F-4D97-AF65-F5344CB8AC3E}">
        <p14:creationId xmlns:p14="http://schemas.microsoft.com/office/powerpoint/2010/main" val="3678147491"/>
      </p:ext>
    </p:extLst>
  </p:cSld>
  <p:clrMapOvr>
    <a:masterClrMapping/>
  </p:clrMapOvr>
  <p:extLst mod="1">
    <p:ext uri="{DCECCB84-F9BA-43D5-87BE-67443E8EF086}">
      <p15:sldGuideLst xmlns:p15="http://schemas.microsoft.com/office/powerpoint/2012/main">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3632200"/>
            <a:ext cx="82296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748656664"/>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26378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3063790"/>
            <a:ext cx="8229600" cy="11834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4490938"/>
            <a:ext cx="8229600" cy="12605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266143735"/>
      </p:ext>
    </p:extLst>
  </p:cSld>
  <p:clrMapOvr>
    <a:masterClrMapping/>
  </p:clrMapOvr>
  <p:extLst mod="1">
    <p:ext uri="{DCECCB84-F9BA-43D5-87BE-67443E8EF086}">
      <p15:sldGuideLst xmlns:p15="http://schemas.microsoft.com/office/powerpoint/2012/main">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89505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760292"/>
            <a:ext cx="8229600" cy="10767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4016772"/>
            <a:ext cx="8229600" cy="1016701"/>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5155500"/>
            <a:ext cx="8232775" cy="9119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762941656"/>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Fiv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70830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451377"/>
            <a:ext cx="8229600" cy="735437"/>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3486685"/>
            <a:ext cx="8229600" cy="716830"/>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4503386"/>
            <a:ext cx="8232775" cy="716828"/>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5494338"/>
            <a:ext cx="8229600" cy="5556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15060848"/>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ix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59517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273743"/>
            <a:ext cx="8229600" cy="554915"/>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950895"/>
            <a:ext cx="8229600" cy="535791"/>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639492"/>
            <a:ext cx="8232775" cy="677152"/>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4469451"/>
            <a:ext cx="8229600" cy="598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5221288"/>
            <a:ext cx="8232775" cy="6413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744271391"/>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even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365732"/>
            <a:ext cx="8232775" cy="465069"/>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3938594"/>
            <a:ext cx="8229600" cy="443837"/>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4569758"/>
            <a:ext cx="8232775" cy="464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9"/>
          </p:nvPr>
        </p:nvSpPr>
        <p:spPr>
          <a:xfrm>
            <a:off x="457200" y="5221288"/>
            <a:ext cx="8229600" cy="551633"/>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377977732"/>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Eight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407853"/>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116988"/>
            <a:ext cx="8229600" cy="412568"/>
          </a:xfrm>
        </p:spPr>
        <p:txBody>
          <a:bodyPr lIns="0" tIns="0" rIns="0" bIns="0"/>
          <a:lstStyle>
            <a:lvl1pPr indent="-255600">
              <a:defRPr sz="2400">
                <a:latin typeface="+mn-lt"/>
              </a:defRPr>
            </a:lvl1pPr>
            <a:lvl2pPr indent="-230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734849"/>
            <a:ext cx="8229600" cy="433357"/>
          </a:xfrm>
        </p:spPr>
        <p:txBody>
          <a:bodyPr lIns="0" tIns="0" rIns="0" bIns="0"/>
          <a:lstStyle>
            <a:lvl1pPr indent="-255600">
              <a:defRPr sz="2400">
                <a:latin typeface="+mn-lt"/>
              </a:defRPr>
            </a:lvl1pPr>
            <a:lvl2pPr indent="-2556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365732"/>
            <a:ext cx="8232775" cy="38553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3938595"/>
            <a:ext cx="8229600" cy="3780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4503969"/>
            <a:ext cx="8232775" cy="3842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9"/>
          </p:nvPr>
        </p:nvSpPr>
        <p:spPr>
          <a:xfrm>
            <a:off x="457200" y="5069348"/>
            <a:ext cx="8229600" cy="451321"/>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57200" y="5614988"/>
            <a:ext cx="8232775" cy="44450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622864151"/>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80371"/>
            <a:ext cx="6012229" cy="368298"/>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2020, 2017, 2015 Pearson Education, Inc. All Rights Reserved</a:t>
            </a:r>
          </a:p>
        </p:txBody>
      </p:sp>
    </p:spTree>
  </p:cSld>
  <p:clrMap bg1="lt1" tx1="dk1" bg2="dk2" tx2="lt2" accent1="accent1" accent2="accent2" accent3="accent3" accent4="accent4" accent5="accent5" accent6="accent6" hlink="hlink" folHlink="folHlink"/>
  <p:sldLayoutIdLst>
    <p:sldLayoutId id="214748367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666" r:id="rId10"/>
    <p:sldLayoutId id="2147483665" r:id="rId11"/>
    <p:sldLayoutId id="2147483651" r:id="rId12"/>
    <p:sldLayoutId id="2147483654" r:id="rId13"/>
    <p:sldLayoutId id="2147483655" r:id="rId14"/>
    <p:sldLayoutId id="214748365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 id="2147483702"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3"/>
          </p:nvPr>
        </p:nvSpPr>
        <p:spPr>
          <a:xfrm>
            <a:off x="2743200" y="6480371"/>
            <a:ext cx="6012229" cy="368298"/>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2020, 2017, 2015 Pearson Education, Inc. All Rights Reserved</a:t>
            </a:r>
          </a:p>
        </p:txBody>
      </p:sp>
      <p:sp>
        <p:nvSpPr>
          <p:cNvPr id="5" name="Text Placeholder 4"/>
          <p:cNvSpPr>
            <a:spLocks noGrp="1"/>
          </p:cNvSpPr>
          <p:nvPr>
            <p:ph type="body" idx="3"/>
          </p:nvPr>
        </p:nvSpPr>
        <p:spPr>
          <a:xfrm>
            <a:off x="5029200" y="3200401"/>
            <a:ext cx="3657600" cy="836762"/>
          </a:xfrm>
        </p:spPr>
        <p:txBody>
          <a:bodyPr/>
          <a:lstStyle/>
          <a:p>
            <a:pPr algn="ctr"/>
            <a:r>
              <a:rPr lang="en-AU" dirty="0">
                <a:solidFill>
                  <a:schemeClr val="tx1"/>
                </a:solidFill>
                <a:latin typeface="+mn-lt"/>
                <a:ea typeface="ＭＳ Ｐゴシック" pitchFamily="-84" charset="-128"/>
                <a:cs typeface="ＭＳ Ｐゴシック" pitchFamily="-84" charset="-128"/>
              </a:rPr>
              <a:t>Catalysts for Change</a:t>
            </a:r>
            <a:endParaRPr lang="en-US" dirty="0">
              <a:solidFill>
                <a:schemeClr val="tx1"/>
              </a:solidFill>
              <a:latin typeface="+mn-lt"/>
            </a:endParaRPr>
          </a:p>
        </p:txBody>
      </p:sp>
      <p:sp>
        <p:nvSpPr>
          <p:cNvPr id="4" name="Text Placeholder 3"/>
          <p:cNvSpPr>
            <a:spLocks noGrp="1"/>
          </p:cNvSpPr>
          <p:nvPr>
            <p:ph type="body" idx="2"/>
          </p:nvPr>
        </p:nvSpPr>
        <p:spPr>
          <a:xfrm>
            <a:off x="5029200" y="1993900"/>
            <a:ext cx="3657600" cy="852817"/>
          </a:xfrm>
        </p:spPr>
        <p:txBody>
          <a:bodyPr/>
          <a:lstStyle/>
          <a:p>
            <a:pPr algn="ctr"/>
            <a:r>
              <a:rPr lang="en-US" altLang="en-US" b="1" dirty="0">
                <a:latin typeface="+mn-lt"/>
                <a:ea typeface="Segoe UI Symbol" panose="020B0502040204020203" pitchFamily="34" charset="0"/>
              </a:rPr>
              <a:t>Chapter 1</a:t>
            </a:r>
          </a:p>
        </p:txBody>
      </p:sp>
      <p:pic>
        <p:nvPicPr>
          <p:cNvPr id="9" name="Picture 8" descr="Front Cover: Ethics for the Information Age Eighth Edition by Quinn."/>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7200" y="1747750"/>
            <a:ext cx="3687417" cy="4561444"/>
          </a:xfrm>
          <a:prstGeom prst="rect">
            <a:avLst/>
          </a:prstGeom>
          <a:ln w="9525">
            <a:solidFill>
              <a:schemeClr val="tx1"/>
            </a:solidFill>
          </a:ln>
        </p:spPr>
      </p:pic>
      <p:sp>
        <p:nvSpPr>
          <p:cNvPr id="3" name="Text Placeholder 2"/>
          <p:cNvSpPr>
            <a:spLocks noGrp="1"/>
          </p:cNvSpPr>
          <p:nvPr>
            <p:ph type="body" idx="1"/>
          </p:nvPr>
        </p:nvSpPr>
        <p:spPr>
          <a:xfrm>
            <a:off x="457200" y="1065846"/>
            <a:ext cx="8229600" cy="448148"/>
          </a:xfrm>
        </p:spPr>
        <p:txBody>
          <a:bodyPr anchor="ctr"/>
          <a:lstStyle/>
          <a:p>
            <a:pPr eaLnBrk="1" hangingPunct="1">
              <a:defRPr/>
            </a:pPr>
            <a:r>
              <a:rPr lang="en-US" dirty="0">
                <a:solidFill>
                  <a:schemeClr val="tx2"/>
                </a:solidFill>
                <a:latin typeface="+mn-lt"/>
              </a:rPr>
              <a:t>Eighth</a:t>
            </a:r>
            <a:r>
              <a:rPr lang="en-US" altLang="en-US" dirty="0">
                <a:solidFill>
                  <a:schemeClr val="tx2"/>
                </a:solidFill>
                <a:latin typeface="+mn-lt"/>
              </a:rPr>
              <a:t> Edition</a:t>
            </a:r>
          </a:p>
        </p:txBody>
      </p:sp>
      <p:sp>
        <p:nvSpPr>
          <p:cNvPr id="2" name="Title 1"/>
          <p:cNvSpPr>
            <a:spLocks noGrp="1"/>
          </p:cNvSpPr>
          <p:nvPr>
            <p:ph type="title"/>
          </p:nvPr>
        </p:nvSpPr>
        <p:spPr>
          <a:xfrm>
            <a:off x="457201" y="215370"/>
            <a:ext cx="8229600" cy="669214"/>
          </a:xfrm>
        </p:spPr>
        <p:txBody>
          <a:bodyPr anchor="ctr"/>
          <a:lstStyle/>
          <a:p>
            <a:r>
              <a:rPr lang="en-US" sz="3600" dirty="0">
                <a:latin typeface="+mj-lt"/>
              </a:rPr>
              <a:t>Ethics for the Information Age</a:t>
            </a:r>
            <a:endParaRPr lang="en-US" altLang="en-US" sz="3600" dirty="0">
              <a:solidFill>
                <a:schemeClr val="tx2"/>
              </a:solidFill>
              <a:latin typeface="+mj-lt"/>
              <a:cs typeface="Times New Roman" panose="02020603050405020304" pitchFamily="18" charset="0"/>
            </a:endParaRPr>
          </a:p>
        </p:txBody>
      </p:sp>
    </p:spTree>
    <p:extLst>
      <p:ext uri="{BB962C8B-B14F-4D97-AF65-F5344CB8AC3E}">
        <p14:creationId xmlns:p14="http://schemas.microsoft.com/office/powerpoint/2010/main" val="1212819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31200" cy="1097279"/>
          </a:xfrm>
        </p:spPr>
        <p:txBody>
          <a:bodyPr/>
          <a:lstStyle/>
          <a:p>
            <a:r>
              <a:rPr lang="en-US" sz="3200" dirty="0"/>
              <a:t>Theme of Chapter 1: Social-Technological Cycle</a:t>
            </a:r>
            <a:endParaRPr lang="en-IN" sz="3200" dirty="0"/>
          </a:p>
        </p:txBody>
      </p:sp>
      <p:sp>
        <p:nvSpPr>
          <p:cNvPr id="3" name="Content Placeholder 2"/>
          <p:cNvSpPr>
            <a:spLocks noGrp="1"/>
          </p:cNvSpPr>
          <p:nvPr>
            <p:ph sz="quarter" idx="13"/>
          </p:nvPr>
        </p:nvSpPr>
        <p:spPr/>
        <p:txBody>
          <a:bodyPr/>
          <a:lstStyle/>
          <a:p>
            <a:r>
              <a:rPr lang="en-US" dirty="0"/>
              <a:t>Social conditions can lead to creation and adoption of new information technologies</a:t>
            </a:r>
          </a:p>
          <a:p>
            <a:r>
              <a:rPr lang="en-US" dirty="0"/>
              <a:t>Adopting new information technologies can change social conditions</a:t>
            </a:r>
          </a:p>
        </p:txBody>
      </p:sp>
    </p:spTree>
    <p:extLst>
      <p:ext uri="{BB962C8B-B14F-4D97-AF65-F5344CB8AC3E}">
        <p14:creationId xmlns:p14="http://schemas.microsoft.com/office/powerpoint/2010/main" val="645835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t>1.2 Milestones in Computing</a:t>
            </a:r>
            <a:endParaRPr lang="en-IN" dirty="0"/>
          </a:p>
        </p:txBody>
      </p:sp>
    </p:spTree>
    <p:extLst>
      <p:ext uri="{BB962C8B-B14F-4D97-AF65-F5344CB8AC3E}">
        <p14:creationId xmlns:p14="http://schemas.microsoft.com/office/powerpoint/2010/main" val="2672896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Aids to Manual Calculating </a:t>
            </a:r>
            <a:r>
              <a:rPr lang="en-US" altLang="en-US" sz="2000" b="0" dirty="0"/>
              <a:t>(1 of 2)</a:t>
            </a:r>
            <a:endParaRPr lang="en-IN" sz="2000" dirty="0"/>
          </a:p>
        </p:txBody>
      </p:sp>
      <p:sp>
        <p:nvSpPr>
          <p:cNvPr id="5" name="Content Placeholder 4"/>
          <p:cNvSpPr>
            <a:spLocks noGrp="1"/>
          </p:cNvSpPr>
          <p:nvPr>
            <p:ph sz="quarter" idx="13"/>
          </p:nvPr>
        </p:nvSpPr>
        <p:spPr/>
        <p:txBody>
          <a:bodyPr/>
          <a:lstStyle/>
          <a:p>
            <a:pPr eaLnBrk="1" hangingPunct="1"/>
            <a:r>
              <a:rPr lang="en-US" altLang="en-US" dirty="0"/>
              <a:t>Tablet to record numbers</a:t>
            </a:r>
          </a:p>
          <a:p>
            <a:pPr lvl="1" eaLnBrk="1" hangingPunct="1"/>
            <a:r>
              <a:rPr lang="en-US" altLang="en-US" dirty="0"/>
              <a:t>Clay, wax tablets (ancient times)</a:t>
            </a:r>
          </a:p>
          <a:p>
            <a:pPr lvl="1" eaLnBrk="1" hangingPunct="1"/>
            <a:r>
              <a:rPr lang="en-US" altLang="en-US" dirty="0"/>
              <a:t>Slates (late Middle Ages)</a:t>
            </a:r>
          </a:p>
          <a:p>
            <a:pPr lvl="1" eaLnBrk="1" hangingPunct="1"/>
            <a:r>
              <a:rPr lang="en-US" altLang="en-US" dirty="0"/>
              <a:t>Paper tablets (19</a:t>
            </a:r>
            <a:r>
              <a:rPr lang="en-US" altLang="en-US" baseline="30000" dirty="0"/>
              <a:t>th</a:t>
            </a:r>
            <a:r>
              <a:rPr lang="en-US" altLang="en-US" dirty="0"/>
              <a:t> century to present)</a:t>
            </a:r>
          </a:p>
          <a:p>
            <a:pPr eaLnBrk="1" hangingPunct="1"/>
            <a:r>
              <a:rPr lang="en-US" altLang="en-US" dirty="0"/>
              <a:t>Abacus to perform arithmetic</a:t>
            </a:r>
          </a:p>
          <a:p>
            <a:pPr lvl="1" eaLnBrk="1" hangingPunct="1"/>
            <a:r>
              <a:rPr lang="en-US" altLang="en-US" dirty="0"/>
              <a:t>Rods or wires in rectangular frame</a:t>
            </a:r>
          </a:p>
          <a:p>
            <a:pPr lvl="1" eaLnBrk="1" hangingPunct="1"/>
            <a:r>
              <a:rPr lang="en-US" altLang="en-US" dirty="0"/>
              <a:t>Lines drawn on a counting board</a:t>
            </a:r>
          </a:p>
        </p:txBody>
      </p:sp>
    </p:spTree>
    <p:extLst>
      <p:ext uri="{BB962C8B-B14F-4D97-AF65-F5344CB8AC3E}">
        <p14:creationId xmlns:p14="http://schemas.microsoft.com/office/powerpoint/2010/main" val="1371894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Aids to Manual Calculating </a:t>
            </a:r>
            <a:r>
              <a:rPr lang="en-US" altLang="en-US" sz="2000" b="0" dirty="0"/>
              <a:t>(2 of 2)</a:t>
            </a:r>
            <a:endParaRPr lang="en-IN" sz="2000" dirty="0"/>
          </a:p>
        </p:txBody>
      </p:sp>
      <p:sp>
        <p:nvSpPr>
          <p:cNvPr id="5" name="Content Placeholder 4"/>
          <p:cNvSpPr>
            <a:spLocks noGrp="1"/>
          </p:cNvSpPr>
          <p:nvPr>
            <p:ph sz="quarter" idx="13"/>
          </p:nvPr>
        </p:nvSpPr>
        <p:spPr/>
        <p:txBody>
          <a:bodyPr/>
          <a:lstStyle/>
          <a:p>
            <a:pPr eaLnBrk="1" hangingPunct="1"/>
            <a:r>
              <a:rPr lang="en-US" altLang="en-US" dirty="0"/>
              <a:t>Mathematical tables</a:t>
            </a:r>
          </a:p>
          <a:p>
            <a:pPr lvl="1" eaLnBrk="1" hangingPunct="1"/>
            <a:r>
              <a:rPr lang="en-US" altLang="en-US" dirty="0"/>
              <a:t>Tables of logarithms (17</a:t>
            </a:r>
            <a:r>
              <a:rPr lang="en-US" altLang="en-US" baseline="30000" dirty="0"/>
              <a:t>th</a:t>
            </a:r>
            <a:r>
              <a:rPr lang="en-US" altLang="en-US" dirty="0"/>
              <a:t> century)</a:t>
            </a:r>
          </a:p>
          <a:p>
            <a:pPr lvl="1" eaLnBrk="1" hangingPunct="1"/>
            <a:r>
              <a:rPr lang="en-US" altLang="en-US" dirty="0"/>
              <a:t>Income tax tables (today)</a:t>
            </a:r>
          </a:p>
        </p:txBody>
      </p:sp>
    </p:spTree>
    <p:extLst>
      <p:ext uri="{BB962C8B-B14F-4D97-AF65-F5344CB8AC3E}">
        <p14:creationId xmlns:p14="http://schemas.microsoft.com/office/powerpoint/2010/main" val="3138688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878943"/>
            <a:ext cx="8229600" cy="345210"/>
          </a:xfrm>
        </p:spPr>
        <p:txBody>
          <a:bodyPr/>
          <a:lstStyle/>
          <a:p>
            <a:pPr marL="432" indent="0">
              <a:buNone/>
            </a:pPr>
            <a:r>
              <a:rPr lang="en-US" altLang="en-US" sz="1400" dirty="0">
                <a:cs typeface="Arial" panose="020B0604020202020204" pitchFamily="34" charset="0"/>
              </a:rPr>
              <a:t>(Library of Congress Prints and Photographs Division ]L</a:t>
            </a:r>
            <a:r>
              <a:rPr lang="en-US" altLang="en-US" sz="100" dirty="0">
                <a:cs typeface="Arial" panose="020B0604020202020204" pitchFamily="34" charset="0"/>
              </a:rPr>
              <a:t> </a:t>
            </a:r>
            <a:r>
              <a:rPr lang="en-US" altLang="en-US" sz="1400" dirty="0">
                <a:cs typeface="Arial" panose="020B0604020202020204" pitchFamily="34" charset="0"/>
              </a:rPr>
              <a:t>C-U</a:t>
            </a:r>
            <a:r>
              <a:rPr lang="en-US" altLang="en-US" sz="100" dirty="0">
                <a:cs typeface="Arial" panose="020B0604020202020204" pitchFamily="34" charset="0"/>
              </a:rPr>
              <a:t> </a:t>
            </a:r>
            <a:r>
              <a:rPr lang="en-US" altLang="en-US" sz="1400" dirty="0">
                <a:cs typeface="Arial" panose="020B0604020202020204" pitchFamily="34" charset="0"/>
              </a:rPr>
              <a:t>S</a:t>
            </a:r>
            <a:r>
              <a:rPr lang="en-US" altLang="en-US" sz="100" dirty="0">
                <a:cs typeface="Arial" panose="020B0604020202020204" pitchFamily="34" charset="0"/>
              </a:rPr>
              <a:t> </a:t>
            </a:r>
            <a:r>
              <a:rPr lang="en-US" altLang="en-US" sz="1400" dirty="0">
                <a:cs typeface="Arial" panose="020B0604020202020204" pitchFamily="34" charset="0"/>
              </a:rPr>
              <a:t>Z62-95297])</a:t>
            </a:r>
          </a:p>
        </p:txBody>
      </p:sp>
      <p:pic>
        <p:nvPicPr>
          <p:cNvPr id="4" name="Picture 3" descr="In this image, two figures in the foreground are using computing aids. On the left, one is consulting several figures. The figure on the left is consulting a series of circles along three parallel lines. In the background, a female figure offers them each a book."/>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91220" y="1614807"/>
            <a:ext cx="2961560" cy="3961979"/>
          </a:xfrm>
          <a:prstGeom prst="rect">
            <a:avLst/>
          </a:prstGeom>
        </p:spPr>
      </p:pic>
      <p:sp>
        <p:nvSpPr>
          <p:cNvPr id="2" name="Title 1"/>
          <p:cNvSpPr>
            <a:spLocks noGrp="1"/>
          </p:cNvSpPr>
          <p:nvPr>
            <p:ph type="title"/>
          </p:nvPr>
        </p:nvSpPr>
        <p:spPr/>
        <p:txBody>
          <a:bodyPr/>
          <a:lstStyle/>
          <a:p>
            <a:r>
              <a:rPr lang="en-US" altLang="en-US" dirty="0"/>
              <a:t>Slate and Counting Board</a:t>
            </a:r>
            <a:endParaRPr lang="en-IN" dirty="0"/>
          </a:p>
        </p:txBody>
      </p:sp>
    </p:spTree>
    <p:extLst>
      <p:ext uri="{BB962C8B-B14F-4D97-AF65-F5344CB8AC3E}">
        <p14:creationId xmlns:p14="http://schemas.microsoft.com/office/powerpoint/2010/main" val="2643313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Early Mechanical Calculators </a:t>
            </a:r>
            <a:r>
              <a:rPr lang="en-US" altLang="en-US" sz="2000" b="0" dirty="0"/>
              <a:t>(1 of 2)</a:t>
            </a:r>
            <a:endParaRPr lang="en-IN" sz="2000" b="0" dirty="0"/>
          </a:p>
        </p:txBody>
      </p:sp>
      <p:sp>
        <p:nvSpPr>
          <p:cNvPr id="3" name="Content Placeholder 2"/>
          <p:cNvSpPr>
            <a:spLocks noGrp="1"/>
          </p:cNvSpPr>
          <p:nvPr>
            <p:ph sz="quarter" idx="13"/>
          </p:nvPr>
        </p:nvSpPr>
        <p:spPr/>
        <p:txBody>
          <a:bodyPr/>
          <a:lstStyle/>
          <a:p>
            <a:pPr eaLnBrk="1" hangingPunct="1"/>
            <a:r>
              <a:rPr lang="en-US" altLang="en-US" dirty="0"/>
              <a:t>Calculators of Pascal and Leibniz (17</a:t>
            </a:r>
            <a:r>
              <a:rPr lang="en-US" altLang="en-US" baseline="30000" dirty="0"/>
              <a:t>th</a:t>
            </a:r>
            <a:r>
              <a:rPr lang="en-US" altLang="en-US" dirty="0"/>
              <a:t> century)</a:t>
            </a:r>
          </a:p>
          <a:p>
            <a:pPr lvl="1" eaLnBrk="1" hangingPunct="1"/>
            <a:r>
              <a:rPr lang="en-US" altLang="en-US" dirty="0"/>
              <a:t>Worked with whole numbers</a:t>
            </a:r>
          </a:p>
          <a:p>
            <a:pPr lvl="1" eaLnBrk="1" hangingPunct="1"/>
            <a:r>
              <a:rPr lang="en-US" altLang="en-US" dirty="0"/>
              <a:t>Unreliable</a:t>
            </a:r>
          </a:p>
          <a:p>
            <a:pPr eaLnBrk="1" hangingPunct="1"/>
            <a:r>
              <a:rPr lang="en-US" altLang="en-US" dirty="0"/>
              <a:t>Arithmometer of de Colmar (19</a:t>
            </a:r>
            <a:r>
              <a:rPr lang="en-US" altLang="en-US" baseline="30000" dirty="0"/>
              <a:t>th</a:t>
            </a:r>
            <a:r>
              <a:rPr lang="en-US" altLang="en-US" dirty="0"/>
              <a:t> century)</a:t>
            </a:r>
          </a:p>
          <a:p>
            <a:pPr lvl="1" eaLnBrk="1" hangingPunct="1"/>
            <a:r>
              <a:rPr lang="en-US" altLang="en-US" dirty="0"/>
              <a:t>Took advantage of advances in machine tools</a:t>
            </a:r>
          </a:p>
          <a:p>
            <a:pPr lvl="1" eaLnBrk="1" hangingPunct="1"/>
            <a:r>
              <a:rPr lang="en-US" altLang="en-US" dirty="0"/>
              <a:t>Adopted by insurance companies</a:t>
            </a:r>
          </a:p>
        </p:txBody>
      </p:sp>
    </p:spTree>
    <p:extLst>
      <p:ext uri="{BB962C8B-B14F-4D97-AF65-F5344CB8AC3E}">
        <p14:creationId xmlns:p14="http://schemas.microsoft.com/office/powerpoint/2010/main" val="3641664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Early Mechanical Calculators </a:t>
            </a:r>
            <a:r>
              <a:rPr lang="en-US" altLang="en-US" sz="2000" b="0" dirty="0"/>
              <a:t>(2 of 2)</a:t>
            </a:r>
            <a:endParaRPr lang="en-IN" sz="2000" b="0" dirty="0"/>
          </a:p>
        </p:txBody>
      </p:sp>
      <p:sp>
        <p:nvSpPr>
          <p:cNvPr id="3" name="Content Placeholder 2"/>
          <p:cNvSpPr>
            <a:spLocks noGrp="1"/>
          </p:cNvSpPr>
          <p:nvPr>
            <p:ph sz="quarter" idx="13"/>
          </p:nvPr>
        </p:nvSpPr>
        <p:spPr/>
        <p:txBody>
          <a:bodyPr/>
          <a:lstStyle/>
          <a:p>
            <a:pPr eaLnBrk="1" hangingPunct="1"/>
            <a:r>
              <a:rPr lang="en-US" altLang="en-US" dirty="0"/>
              <a:t>Printing calculator of Scheutzes (19</a:t>
            </a:r>
            <a:r>
              <a:rPr lang="en-US" altLang="en-US" baseline="30000" dirty="0"/>
              <a:t>th</a:t>
            </a:r>
            <a:r>
              <a:rPr lang="en-US" altLang="en-US" dirty="0"/>
              <a:t> century)</a:t>
            </a:r>
          </a:p>
          <a:p>
            <a:pPr lvl="1" eaLnBrk="1" hangingPunct="1"/>
            <a:r>
              <a:rPr lang="en-US" altLang="en-US" dirty="0"/>
              <a:t>Used method of differences pioneered by Babbage</a:t>
            </a:r>
          </a:p>
          <a:p>
            <a:pPr lvl="1" eaLnBrk="1" hangingPunct="1"/>
            <a:r>
              <a:rPr lang="en-US" altLang="en-US" dirty="0"/>
              <a:t>Adopted by Dudley Observatory in New York</a:t>
            </a:r>
          </a:p>
          <a:p>
            <a:pPr lvl="1" eaLnBrk="1" hangingPunct="1"/>
            <a:r>
              <a:rPr lang="en-US" altLang="en-US" dirty="0"/>
              <a:t>Completed astronomical calculations</a:t>
            </a:r>
          </a:p>
        </p:txBody>
      </p:sp>
    </p:spTree>
    <p:extLst>
      <p:ext uri="{BB962C8B-B14F-4D97-AF65-F5344CB8AC3E}">
        <p14:creationId xmlns:p14="http://schemas.microsoft.com/office/powerpoint/2010/main" val="2605073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t>Social Change </a:t>
            </a:r>
            <a:r>
              <a:rPr lang="en-US" altLang="en-US" sz="3200" dirty="0">
                <a:cs typeface="Arial" panose="020B0604020202020204" pitchFamily="34" charset="0"/>
                <a:sym typeface="Symbol" panose="05050102010706020507" pitchFamily="18" charset="2"/>
              </a:rPr>
              <a:t>→</a:t>
            </a:r>
            <a:r>
              <a:rPr lang="en-US" altLang="en-US" sz="3200" dirty="0">
                <a:sym typeface="Symbol" panose="05050102010706020507" pitchFamily="18" charset="2"/>
              </a:rPr>
              <a:t> </a:t>
            </a:r>
            <a:r>
              <a:rPr lang="en-US" altLang="en-US" sz="3200" dirty="0"/>
              <a:t>Market for Calculators</a:t>
            </a:r>
            <a:endParaRPr lang="en-IN" sz="3200" dirty="0"/>
          </a:p>
        </p:txBody>
      </p:sp>
      <p:sp>
        <p:nvSpPr>
          <p:cNvPr id="3" name="Content Placeholder 2"/>
          <p:cNvSpPr>
            <a:spLocks noGrp="1"/>
          </p:cNvSpPr>
          <p:nvPr>
            <p:ph sz="quarter" idx="13"/>
          </p:nvPr>
        </p:nvSpPr>
        <p:spPr/>
        <p:txBody>
          <a:bodyPr/>
          <a:lstStyle/>
          <a:p>
            <a:pPr eaLnBrk="1" hangingPunct="1"/>
            <a:r>
              <a:rPr lang="en-US" altLang="en-US" dirty="0"/>
              <a:t>Gilded Age (late 19</a:t>
            </a:r>
            <a:r>
              <a:rPr lang="en-US" altLang="en-US" baseline="30000" dirty="0"/>
              <a:t>th</a:t>
            </a:r>
            <a:r>
              <a:rPr lang="en-US" altLang="en-US" dirty="0"/>
              <a:t> century America)</a:t>
            </a:r>
          </a:p>
          <a:p>
            <a:pPr lvl="1" eaLnBrk="1" hangingPunct="1"/>
            <a:r>
              <a:rPr lang="en-US" altLang="en-US" dirty="0"/>
              <a:t>Rapid industrialization</a:t>
            </a:r>
          </a:p>
          <a:p>
            <a:pPr lvl="1" eaLnBrk="1" hangingPunct="1"/>
            <a:r>
              <a:rPr lang="en-US" altLang="en-US" dirty="0"/>
              <a:t>Economic expansion</a:t>
            </a:r>
          </a:p>
          <a:p>
            <a:pPr lvl="1" eaLnBrk="1" hangingPunct="1"/>
            <a:r>
              <a:rPr lang="en-US" altLang="en-US" dirty="0"/>
              <a:t>Concentration of corporate power</a:t>
            </a:r>
          </a:p>
          <a:p>
            <a:pPr eaLnBrk="1" hangingPunct="1"/>
            <a:r>
              <a:rPr lang="en-US" altLang="en-US" dirty="0"/>
              <a:t>New, larger corporations</a:t>
            </a:r>
          </a:p>
          <a:p>
            <a:pPr lvl="1" eaLnBrk="1" hangingPunct="1"/>
            <a:r>
              <a:rPr lang="en-US" altLang="en-US" dirty="0"/>
              <a:t>Multiple layers of management</a:t>
            </a:r>
          </a:p>
          <a:p>
            <a:pPr lvl="1" eaLnBrk="1" hangingPunct="1"/>
            <a:r>
              <a:rPr lang="en-US" altLang="en-US" dirty="0"/>
              <a:t>Multiple locations</a:t>
            </a:r>
          </a:p>
          <a:p>
            <a:pPr lvl="1" eaLnBrk="1" hangingPunct="1"/>
            <a:r>
              <a:rPr lang="en-US" altLang="en-US" dirty="0"/>
              <a:t>Needed up-to-date, comprehensive, reliable, and affordable </a:t>
            </a:r>
            <a:r>
              <a:rPr lang="en-US" altLang="en-US" b="1" dirty="0"/>
              <a:t>information</a:t>
            </a:r>
          </a:p>
        </p:txBody>
      </p:sp>
    </p:spTree>
    <p:extLst>
      <p:ext uri="{BB962C8B-B14F-4D97-AF65-F5344CB8AC3E}">
        <p14:creationId xmlns:p14="http://schemas.microsoft.com/office/powerpoint/2010/main" val="4179353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400" dirty="0"/>
              <a:t>Calculator Adoptions </a:t>
            </a:r>
            <a:r>
              <a:rPr lang="en-US" altLang="en-US" sz="3400" dirty="0">
                <a:cs typeface="Arial" panose="020B0604020202020204" pitchFamily="34" charset="0"/>
                <a:sym typeface="Symbol" panose="05050102010706020507" pitchFamily="18" charset="2"/>
              </a:rPr>
              <a:t>→</a:t>
            </a:r>
            <a:r>
              <a:rPr lang="en-US" altLang="en-US" sz="3400" dirty="0"/>
              <a:t> </a:t>
            </a:r>
            <a:r>
              <a:rPr lang="en-US" altLang="en-US" sz="3400" dirty="0">
                <a:sym typeface="Symbol" panose="05050102010706020507" pitchFamily="18" charset="2"/>
              </a:rPr>
              <a:t>Social Change</a:t>
            </a:r>
            <a:endParaRPr lang="en-IN" sz="3400" dirty="0"/>
          </a:p>
        </p:txBody>
      </p:sp>
      <p:sp>
        <p:nvSpPr>
          <p:cNvPr id="3" name="Content Placeholder 2"/>
          <p:cNvSpPr>
            <a:spLocks noGrp="1"/>
          </p:cNvSpPr>
          <p:nvPr>
            <p:ph sz="quarter" idx="13"/>
          </p:nvPr>
        </p:nvSpPr>
        <p:spPr/>
        <p:txBody>
          <a:bodyPr/>
          <a:lstStyle/>
          <a:p>
            <a:pPr eaLnBrk="1" hangingPunct="1"/>
            <a:r>
              <a:rPr lang="en-US" altLang="en-US" dirty="0"/>
              <a:t>Fierce market</a:t>
            </a:r>
          </a:p>
          <a:p>
            <a:pPr lvl="1" eaLnBrk="1" hangingPunct="1"/>
            <a:r>
              <a:rPr lang="en-US" altLang="en-US" dirty="0"/>
              <a:t>Continuous improvements in size, speed, ease of use</a:t>
            </a:r>
          </a:p>
          <a:p>
            <a:pPr lvl="1" eaLnBrk="1" hangingPunct="1"/>
            <a:r>
              <a:rPr lang="en-US" altLang="en-US" dirty="0"/>
              <a:t>Sales increased rapidly</a:t>
            </a:r>
          </a:p>
          <a:p>
            <a:pPr eaLnBrk="1" hangingPunct="1"/>
            <a:r>
              <a:rPr lang="en-US" altLang="en-US" dirty="0"/>
              <a:t>“Deskilling” and feminization of bookkeeping</a:t>
            </a:r>
          </a:p>
          <a:p>
            <a:pPr lvl="1" eaLnBrk="1" hangingPunct="1"/>
            <a:r>
              <a:rPr lang="en-US" altLang="en-US" dirty="0"/>
              <a:t>People of average ability quite productive</a:t>
            </a:r>
          </a:p>
          <a:p>
            <a:pPr lvl="1" eaLnBrk="1" hangingPunct="1"/>
            <a:r>
              <a:rPr lang="en-US" altLang="en-US" dirty="0"/>
              <a:t>Calculators 6</a:t>
            </a:r>
            <a:r>
              <a:rPr lang="en-US" altLang="en-US" b="1" dirty="0">
                <a:sym typeface="Symbol" panose="05050102010706020507" pitchFamily="18" charset="2"/>
              </a:rPr>
              <a:t></a:t>
            </a:r>
            <a:r>
              <a:rPr lang="en-US" altLang="en-US" dirty="0"/>
              <a:t> faster than adding by hand</a:t>
            </a:r>
          </a:p>
          <a:p>
            <a:pPr lvl="1" eaLnBrk="1" hangingPunct="1"/>
            <a:r>
              <a:rPr lang="en-US" altLang="en-US" dirty="0"/>
              <a:t>Wages dropped</a:t>
            </a:r>
          </a:p>
          <a:p>
            <a:pPr lvl="1" eaLnBrk="1" hangingPunct="1"/>
            <a:r>
              <a:rPr lang="en-US" altLang="en-US" dirty="0"/>
              <a:t>Women replaced men</a:t>
            </a:r>
          </a:p>
        </p:txBody>
      </p:sp>
    </p:spTree>
    <p:extLst>
      <p:ext uri="{BB962C8B-B14F-4D97-AF65-F5344CB8AC3E}">
        <p14:creationId xmlns:p14="http://schemas.microsoft.com/office/powerpoint/2010/main" val="3789282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671125"/>
            <a:ext cx="8229600" cy="501074"/>
          </a:xfrm>
        </p:spPr>
        <p:txBody>
          <a:bodyPr/>
          <a:lstStyle/>
          <a:p>
            <a:pPr marL="432" indent="0">
              <a:buNone/>
            </a:pPr>
            <a:r>
              <a:rPr lang="en-US" sz="1400" dirty="0"/>
              <a:t>Mechanical calculators led to the “de-skilling” and “feminization” of bookkeeping. (Automatic Data Processing (A</a:t>
            </a:r>
            <a:r>
              <a:rPr lang="en-US" sz="100" dirty="0"/>
              <a:t> </a:t>
            </a:r>
            <a:r>
              <a:rPr lang="en-US" sz="1400" dirty="0"/>
              <a:t>D</a:t>
            </a:r>
            <a:r>
              <a:rPr lang="en-US" sz="100" dirty="0"/>
              <a:t> </a:t>
            </a:r>
            <a:r>
              <a:rPr lang="en-US" sz="1400" dirty="0"/>
              <a:t>P))</a:t>
            </a:r>
          </a:p>
        </p:txBody>
      </p:sp>
      <p:pic>
        <p:nvPicPr>
          <p:cNvPr id="4" name="Picture 3" descr="A photo of seven women while they work and sit at desks in an office. The photo appears to have been taken in the nineteen fifties or nineteen forties."/>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92113" y="1578854"/>
            <a:ext cx="6759775" cy="3424205"/>
          </a:xfrm>
          <a:prstGeom prst="rect">
            <a:avLst/>
          </a:prstGeom>
        </p:spPr>
      </p:pic>
      <p:sp>
        <p:nvSpPr>
          <p:cNvPr id="2" name="Title 1"/>
          <p:cNvSpPr>
            <a:spLocks noGrp="1"/>
          </p:cNvSpPr>
          <p:nvPr>
            <p:ph type="title"/>
          </p:nvPr>
        </p:nvSpPr>
        <p:spPr/>
        <p:txBody>
          <a:bodyPr/>
          <a:lstStyle/>
          <a:p>
            <a:r>
              <a:rPr lang="en-US" sz="3200" dirty="0"/>
              <a:t>Figure 1-4: Feminization of Bookkeeping</a:t>
            </a:r>
            <a:endParaRPr lang="en-IN" sz="3200" dirty="0"/>
          </a:p>
        </p:txBody>
      </p:sp>
    </p:spTree>
    <p:extLst>
      <p:ext uri="{BB962C8B-B14F-4D97-AF65-F5344CB8AC3E}">
        <p14:creationId xmlns:p14="http://schemas.microsoft.com/office/powerpoint/2010/main" val="647043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a:t>Learning Objectives</a:t>
            </a:r>
            <a:endParaRPr lang="en-IN" dirty="0"/>
          </a:p>
        </p:txBody>
      </p:sp>
      <p:sp>
        <p:nvSpPr>
          <p:cNvPr id="20" name="Content Placeholder 19"/>
          <p:cNvSpPr>
            <a:spLocks noGrp="1"/>
          </p:cNvSpPr>
          <p:nvPr>
            <p:ph sz="quarter" idx="13"/>
          </p:nvPr>
        </p:nvSpPr>
        <p:spPr/>
        <p:txBody>
          <a:bodyPr/>
          <a:lstStyle/>
          <a:p>
            <a:pPr marL="0" indent="0" eaLnBrk="1" hangingPunct="1">
              <a:buNone/>
            </a:pPr>
            <a:r>
              <a:rPr lang="en-US" altLang="en-US" b="1" dirty="0">
                <a:solidFill>
                  <a:schemeClr val="tx2"/>
                </a:solidFill>
              </a:rPr>
              <a:t>1.1</a:t>
            </a:r>
            <a:r>
              <a:rPr lang="en-US" altLang="en-US" dirty="0"/>
              <a:t> Introduction</a:t>
            </a:r>
          </a:p>
          <a:p>
            <a:pPr marL="0" indent="0" eaLnBrk="1" hangingPunct="1">
              <a:buNone/>
            </a:pPr>
            <a:r>
              <a:rPr lang="en-US" altLang="en-US" b="1" dirty="0">
                <a:solidFill>
                  <a:schemeClr val="tx2"/>
                </a:solidFill>
              </a:rPr>
              <a:t>1.2</a:t>
            </a:r>
            <a:r>
              <a:rPr lang="en-US" altLang="en-US" dirty="0"/>
              <a:t> Milestones in computing</a:t>
            </a:r>
          </a:p>
          <a:p>
            <a:pPr marL="0" indent="0" eaLnBrk="1" hangingPunct="1">
              <a:buNone/>
            </a:pPr>
            <a:r>
              <a:rPr lang="en-US" altLang="en-US" b="1" dirty="0">
                <a:solidFill>
                  <a:schemeClr val="tx2"/>
                </a:solidFill>
              </a:rPr>
              <a:t>1.3</a:t>
            </a:r>
            <a:r>
              <a:rPr lang="en-US" altLang="en-US" dirty="0"/>
              <a:t> Milestones in networking</a:t>
            </a:r>
          </a:p>
          <a:p>
            <a:pPr marL="0" indent="0" eaLnBrk="1" hangingPunct="1">
              <a:buNone/>
            </a:pPr>
            <a:r>
              <a:rPr lang="en-US" altLang="en-US" b="1" dirty="0">
                <a:solidFill>
                  <a:schemeClr val="tx2"/>
                </a:solidFill>
              </a:rPr>
              <a:t>1.4</a:t>
            </a:r>
            <a:r>
              <a:rPr lang="en-US" altLang="en-US" dirty="0"/>
              <a:t> Milestones in information storage and retrieval</a:t>
            </a:r>
          </a:p>
          <a:p>
            <a:pPr marL="0" indent="0" eaLnBrk="1" hangingPunct="1">
              <a:buNone/>
            </a:pPr>
            <a:r>
              <a:rPr lang="en-US" altLang="en-US" b="1" dirty="0">
                <a:solidFill>
                  <a:schemeClr val="tx2"/>
                </a:solidFill>
              </a:rPr>
              <a:t>1.5</a:t>
            </a:r>
            <a:r>
              <a:rPr lang="en-US" altLang="en-US" dirty="0"/>
              <a:t> Information technology issues</a:t>
            </a:r>
          </a:p>
        </p:txBody>
      </p:sp>
    </p:spTree>
    <p:extLst>
      <p:ext uri="{BB962C8B-B14F-4D97-AF65-F5344CB8AC3E}">
        <p14:creationId xmlns:p14="http://schemas.microsoft.com/office/powerpoint/2010/main" val="3025435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Cash Register </a:t>
            </a:r>
            <a:r>
              <a:rPr lang="en-US" altLang="en-US" sz="2000" b="0" dirty="0"/>
              <a:t>(1 of 2)</a:t>
            </a:r>
            <a:endParaRPr lang="en-IN" sz="2000" dirty="0"/>
          </a:p>
        </p:txBody>
      </p:sp>
      <p:sp>
        <p:nvSpPr>
          <p:cNvPr id="3" name="Content Placeholder 2"/>
          <p:cNvSpPr>
            <a:spLocks noGrp="1"/>
          </p:cNvSpPr>
          <p:nvPr>
            <p:ph sz="quarter" idx="13"/>
          </p:nvPr>
        </p:nvSpPr>
        <p:spPr/>
        <p:txBody>
          <a:bodyPr/>
          <a:lstStyle/>
          <a:p>
            <a:pPr eaLnBrk="1" hangingPunct="1"/>
            <a:r>
              <a:rPr lang="en-US" altLang="en-US" dirty="0"/>
              <a:t>In late 1800s smaller stores evolved into “department stores” with multiple departments</a:t>
            </a:r>
          </a:p>
          <a:p>
            <a:pPr eaLnBrk="1" hangingPunct="1"/>
            <a:r>
              <a:rPr lang="en-US" altLang="en-US" dirty="0"/>
              <a:t>Two problems faced by department store owners</a:t>
            </a:r>
          </a:p>
          <a:p>
            <a:pPr lvl="1"/>
            <a:r>
              <a:rPr lang="en-US" altLang="en-US" dirty="0"/>
              <a:t>Keeping accurate sales records</a:t>
            </a:r>
          </a:p>
          <a:p>
            <a:pPr lvl="1"/>
            <a:r>
              <a:rPr lang="en-US" altLang="en-US" dirty="0"/>
              <a:t>Preventing embezzlement from clerks</a:t>
            </a:r>
          </a:p>
          <a:p>
            <a:pPr eaLnBrk="1" hangingPunct="1"/>
            <a:r>
              <a:rPr lang="en-US" altLang="en-US" dirty="0"/>
              <a:t>Response to problems: cash register</a:t>
            </a:r>
          </a:p>
          <a:p>
            <a:pPr lvl="1" eaLnBrk="1" hangingPunct="1"/>
            <a:r>
              <a:rPr lang="en-US" altLang="en-US" dirty="0"/>
              <a:t>Created printed, itemized receipts</a:t>
            </a:r>
          </a:p>
          <a:p>
            <a:pPr lvl="1" eaLnBrk="1" hangingPunct="1"/>
            <a:r>
              <a:rPr lang="en-US" altLang="en-US" dirty="0"/>
              <a:t>Maintained printed log of transactions</a:t>
            </a:r>
          </a:p>
          <a:p>
            <a:pPr lvl="1" eaLnBrk="1" hangingPunct="1"/>
            <a:r>
              <a:rPr lang="en-US" altLang="en-US" dirty="0"/>
              <a:t>Rang bell every time drawer was opened</a:t>
            </a:r>
          </a:p>
        </p:txBody>
      </p:sp>
    </p:spTree>
    <p:extLst>
      <p:ext uri="{BB962C8B-B14F-4D97-AF65-F5344CB8AC3E}">
        <p14:creationId xmlns:p14="http://schemas.microsoft.com/office/powerpoint/2010/main" val="2367572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743864"/>
            <a:ext cx="8229600" cy="490683"/>
          </a:xfrm>
        </p:spPr>
        <p:txBody>
          <a:bodyPr/>
          <a:lstStyle/>
          <a:p>
            <a:pPr marL="432" indent="0">
              <a:buNone/>
            </a:pPr>
            <a:r>
              <a:rPr lang="en-US" altLang="en-US" sz="1400" dirty="0"/>
              <a:t>An N</a:t>
            </a:r>
            <a:r>
              <a:rPr lang="en-US" altLang="en-US" sz="100" dirty="0"/>
              <a:t> </a:t>
            </a:r>
            <a:r>
              <a:rPr lang="en-US" altLang="en-US" sz="1400" dirty="0"/>
              <a:t>C</a:t>
            </a:r>
            <a:r>
              <a:rPr lang="en-US" altLang="en-US" sz="100" dirty="0"/>
              <a:t> </a:t>
            </a:r>
            <a:r>
              <a:rPr lang="en-US" altLang="en-US" sz="1400" dirty="0"/>
              <a:t>R cash register in Miller’s Shoe Shine Parlor, Dayton, Ohio (1904). (The N</a:t>
            </a:r>
            <a:r>
              <a:rPr lang="en-US" altLang="en-US" sz="100" dirty="0"/>
              <a:t> </a:t>
            </a:r>
            <a:r>
              <a:rPr lang="en-US" altLang="en-US" sz="1400" dirty="0"/>
              <a:t>C</a:t>
            </a:r>
            <a:r>
              <a:rPr lang="en-US" altLang="en-US" sz="100" dirty="0"/>
              <a:t> </a:t>
            </a:r>
            <a:r>
              <a:rPr lang="en-US" altLang="en-US" sz="1400" dirty="0"/>
              <a:t>R Archive at Dayton History)</a:t>
            </a:r>
          </a:p>
        </p:txBody>
      </p:sp>
      <p:pic>
        <p:nvPicPr>
          <p:cNvPr id="4" name="Picture 3" descr="This is a black and white photo of a shoe shine stand. Three young men sit in shoe shine chairs while two workers attend to their shoes. In the background is a large window. A brass-plated cash register is in the fore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65395" y="1581080"/>
            <a:ext cx="4813211" cy="3862096"/>
          </a:xfrm>
          <a:prstGeom prst="rect">
            <a:avLst/>
          </a:prstGeom>
        </p:spPr>
      </p:pic>
      <p:sp>
        <p:nvSpPr>
          <p:cNvPr id="2" name="Title 1"/>
          <p:cNvSpPr>
            <a:spLocks noGrp="1"/>
          </p:cNvSpPr>
          <p:nvPr>
            <p:ph type="title"/>
          </p:nvPr>
        </p:nvSpPr>
        <p:spPr/>
        <p:txBody>
          <a:bodyPr/>
          <a:lstStyle/>
          <a:p>
            <a:r>
              <a:rPr lang="en-US" altLang="en-US" dirty="0"/>
              <a:t>Cash Register </a:t>
            </a:r>
            <a:r>
              <a:rPr lang="en-US" altLang="en-US" sz="2000" b="0" dirty="0"/>
              <a:t>(2 of 2)</a:t>
            </a:r>
            <a:endParaRPr lang="en-IN" sz="2000" dirty="0"/>
          </a:p>
        </p:txBody>
      </p:sp>
    </p:spTree>
    <p:extLst>
      <p:ext uri="{BB962C8B-B14F-4D97-AF65-F5344CB8AC3E}">
        <p14:creationId xmlns:p14="http://schemas.microsoft.com/office/powerpoint/2010/main" val="454312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Punched Card Tabulation</a:t>
            </a:r>
          </a:p>
        </p:txBody>
      </p:sp>
      <p:sp>
        <p:nvSpPr>
          <p:cNvPr id="3" name="Content Placeholder 2"/>
          <p:cNvSpPr>
            <a:spLocks noGrp="1"/>
          </p:cNvSpPr>
          <p:nvPr>
            <p:ph sz="quarter" idx="13"/>
          </p:nvPr>
        </p:nvSpPr>
        <p:spPr/>
        <p:txBody>
          <a:bodyPr/>
          <a:lstStyle/>
          <a:p>
            <a:pPr eaLnBrk="1" hangingPunct="1"/>
            <a:r>
              <a:rPr lang="en-US" altLang="en-US" dirty="0"/>
              <a:t>Punched cards (late 19</a:t>
            </a:r>
            <a:r>
              <a:rPr lang="en-US" altLang="en-US" baseline="30000" dirty="0"/>
              <a:t>th</a:t>
            </a:r>
            <a:r>
              <a:rPr lang="en-US" altLang="en-US" dirty="0"/>
              <a:t> century)</a:t>
            </a:r>
          </a:p>
          <a:p>
            <a:pPr lvl="1" eaLnBrk="1" hangingPunct="1"/>
            <a:r>
              <a:rPr lang="en-US" altLang="en-US" dirty="0"/>
              <a:t>One record per card</a:t>
            </a:r>
          </a:p>
          <a:p>
            <a:pPr lvl="1" eaLnBrk="1" hangingPunct="1"/>
            <a:r>
              <a:rPr lang="en-US" altLang="en-US" dirty="0"/>
              <a:t>Cards could be sorted into groups, allowing computation of subtotals by categories</a:t>
            </a:r>
          </a:p>
          <a:p>
            <a:pPr eaLnBrk="1" hangingPunct="1"/>
            <a:r>
              <a:rPr lang="en-US" altLang="en-US" dirty="0"/>
              <a:t>Early adopters</a:t>
            </a:r>
          </a:p>
          <a:p>
            <a:pPr lvl="1" eaLnBrk="1" hangingPunct="1"/>
            <a:r>
              <a:rPr lang="en-US" altLang="en-US" dirty="0"/>
              <a:t>U.S. Bureau of the Census</a:t>
            </a:r>
          </a:p>
          <a:p>
            <a:pPr lvl="1" eaLnBrk="1" hangingPunct="1"/>
            <a:r>
              <a:rPr lang="en-US" altLang="en-US" dirty="0"/>
              <a:t>Railroads</a:t>
            </a:r>
          </a:p>
          <a:p>
            <a:pPr lvl="1" eaLnBrk="1" hangingPunct="1"/>
            <a:r>
              <a:rPr lang="en-US" altLang="en-US" dirty="0"/>
              <a:t>Retail organizations</a:t>
            </a:r>
          </a:p>
          <a:p>
            <a:pPr lvl="1" eaLnBrk="1" hangingPunct="1"/>
            <a:r>
              <a:rPr lang="en-US" altLang="en-US" dirty="0"/>
              <a:t>Heavy industries</a:t>
            </a:r>
          </a:p>
        </p:txBody>
      </p:sp>
    </p:spTree>
    <p:extLst>
      <p:ext uri="{BB962C8B-B14F-4D97-AF65-F5344CB8AC3E}">
        <p14:creationId xmlns:p14="http://schemas.microsoft.com/office/powerpoint/2010/main" val="1698234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45500" cy="1097279"/>
          </a:xfrm>
        </p:spPr>
        <p:txBody>
          <a:bodyPr/>
          <a:lstStyle/>
          <a:p>
            <a:r>
              <a:rPr lang="en-US" altLang="en-US" sz="3400" dirty="0"/>
              <a:t>Tabulators </a:t>
            </a:r>
            <a:r>
              <a:rPr lang="en-US" altLang="en-US" sz="3400" dirty="0">
                <a:cs typeface="Arial" panose="020B0604020202020204" pitchFamily="34" charset="0"/>
                <a:sym typeface="Symbol" panose="05050102010706020507" pitchFamily="18" charset="2"/>
              </a:rPr>
              <a:t>→</a:t>
            </a:r>
            <a:r>
              <a:rPr lang="en-US" altLang="en-US" sz="3400" dirty="0"/>
              <a:t> Data-Processing Systems</a:t>
            </a:r>
            <a:endParaRPr lang="en-IN" sz="3400" dirty="0"/>
          </a:p>
        </p:txBody>
      </p:sp>
      <p:sp>
        <p:nvSpPr>
          <p:cNvPr id="3" name="Content Placeholder 2"/>
          <p:cNvSpPr>
            <a:spLocks noGrp="1"/>
          </p:cNvSpPr>
          <p:nvPr>
            <p:ph sz="quarter" idx="13"/>
          </p:nvPr>
        </p:nvSpPr>
        <p:spPr/>
        <p:txBody>
          <a:bodyPr/>
          <a:lstStyle/>
          <a:p>
            <a:pPr eaLnBrk="1" hangingPunct="1"/>
            <a:r>
              <a:rPr lang="en-US" altLang="en-US" dirty="0"/>
              <a:t>Data-processing system</a:t>
            </a:r>
          </a:p>
          <a:p>
            <a:pPr lvl="1" eaLnBrk="1" hangingPunct="1"/>
            <a:r>
              <a:rPr lang="en-US" altLang="en-US" dirty="0"/>
              <a:t>Receives input data</a:t>
            </a:r>
          </a:p>
          <a:p>
            <a:pPr lvl="1" eaLnBrk="1" hangingPunct="1"/>
            <a:r>
              <a:rPr lang="en-US" altLang="en-US" dirty="0"/>
              <a:t>Performs one or more calculations</a:t>
            </a:r>
          </a:p>
          <a:p>
            <a:pPr lvl="1" eaLnBrk="1" hangingPunct="1"/>
            <a:r>
              <a:rPr lang="en-US" altLang="en-US" dirty="0"/>
              <a:t>Produces output data</a:t>
            </a:r>
          </a:p>
          <a:p>
            <a:pPr eaLnBrk="1" hangingPunct="1"/>
            <a:r>
              <a:rPr lang="en-US" altLang="en-US" dirty="0"/>
              <a:t>Punched cards</a:t>
            </a:r>
          </a:p>
          <a:p>
            <a:pPr lvl="1" eaLnBrk="1" hangingPunct="1"/>
            <a:r>
              <a:rPr lang="en-US" altLang="en-US" dirty="0"/>
              <a:t>Stored input data and intermediate results</a:t>
            </a:r>
          </a:p>
          <a:p>
            <a:pPr lvl="1" eaLnBrk="1" hangingPunct="1"/>
            <a:r>
              <a:rPr lang="en-US" altLang="en-US" dirty="0"/>
              <a:t>Stored output</a:t>
            </a:r>
          </a:p>
          <a:p>
            <a:pPr lvl="1" eaLnBrk="1" hangingPunct="1"/>
            <a:r>
              <a:rPr lang="en-US" altLang="en-US" dirty="0"/>
              <a:t>On most sophisticated systems, also stored </a:t>
            </a:r>
            <a:r>
              <a:rPr lang="en-US" altLang="en-US" b="1" dirty="0"/>
              <a:t>programs</a:t>
            </a:r>
          </a:p>
        </p:txBody>
      </p:sp>
    </p:spTree>
    <p:extLst>
      <p:ext uri="{BB962C8B-B14F-4D97-AF65-F5344CB8AC3E}">
        <p14:creationId xmlns:p14="http://schemas.microsoft.com/office/powerpoint/2010/main" val="616311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a:t>
            </a:r>
            <a:r>
              <a:rPr lang="en-US" altLang="en-US" sz="200" dirty="0"/>
              <a:t> </a:t>
            </a:r>
            <a:r>
              <a:rPr lang="en-US" altLang="en-US" dirty="0"/>
              <a:t>B</a:t>
            </a:r>
            <a:r>
              <a:rPr lang="en-US" altLang="en-US" sz="200" dirty="0"/>
              <a:t> </a:t>
            </a:r>
            <a:r>
              <a:rPr lang="en-US" altLang="en-US" dirty="0"/>
              <a:t>M and the Holocaust</a:t>
            </a:r>
            <a:endParaRPr lang="en-IN" dirty="0"/>
          </a:p>
        </p:txBody>
      </p:sp>
      <p:sp>
        <p:nvSpPr>
          <p:cNvPr id="3" name="Content Placeholder 2"/>
          <p:cNvSpPr>
            <a:spLocks noGrp="1"/>
          </p:cNvSpPr>
          <p:nvPr>
            <p:ph sz="quarter" idx="13"/>
          </p:nvPr>
        </p:nvSpPr>
        <p:spPr/>
        <p:txBody>
          <a:bodyPr/>
          <a:lstStyle/>
          <a:p>
            <a:r>
              <a:rPr lang="en-US" altLang="en-US" dirty="0"/>
              <a:t>Hitler came to power in Germany in 1933</a:t>
            </a:r>
          </a:p>
          <a:p>
            <a:r>
              <a:rPr lang="en-US" altLang="en-US" dirty="0"/>
              <a:t>I</a:t>
            </a:r>
            <a:r>
              <a:rPr lang="en-US" altLang="en-US" sz="100" dirty="0"/>
              <a:t> </a:t>
            </a:r>
            <a:r>
              <a:rPr lang="en-US" altLang="en-US" dirty="0"/>
              <a:t>B</a:t>
            </a:r>
            <a:r>
              <a:rPr lang="en-US" altLang="en-US" sz="100" dirty="0"/>
              <a:t> </a:t>
            </a:r>
            <a:r>
              <a:rPr lang="en-US" altLang="en-US" dirty="0"/>
              <a:t>M C</a:t>
            </a:r>
            <a:r>
              <a:rPr lang="en-US" altLang="en-US" sz="100" dirty="0"/>
              <a:t> </a:t>
            </a:r>
            <a:r>
              <a:rPr lang="en-US" altLang="en-US" dirty="0"/>
              <a:t>E</a:t>
            </a:r>
            <a:r>
              <a:rPr lang="en-US" altLang="en-US" sz="100" dirty="0"/>
              <a:t> </a:t>
            </a:r>
            <a:r>
              <a:rPr lang="en-US" altLang="en-US" dirty="0"/>
              <a:t>O Watson ignored anti-Semitic violence, creation of concentration camps</a:t>
            </a:r>
          </a:p>
          <a:p>
            <a:r>
              <a:rPr lang="en-US" altLang="en-US" dirty="0"/>
              <a:t>I</a:t>
            </a:r>
            <a:r>
              <a:rPr lang="en-US" altLang="en-US" sz="100" dirty="0"/>
              <a:t> </a:t>
            </a:r>
            <a:r>
              <a:rPr lang="en-US" altLang="en-US" dirty="0"/>
              <a:t>B</a:t>
            </a:r>
            <a:r>
              <a:rPr lang="en-US" altLang="en-US" sz="100" dirty="0"/>
              <a:t> </a:t>
            </a:r>
            <a:r>
              <a:rPr lang="en-US" altLang="en-US" dirty="0"/>
              <a:t>M expanded German subsidiary and sought contracts with German government</a:t>
            </a:r>
          </a:p>
          <a:p>
            <a:r>
              <a:rPr lang="en-US" altLang="en-US" dirty="0"/>
              <a:t>Nazis used I</a:t>
            </a:r>
            <a:r>
              <a:rPr lang="en-US" altLang="en-US" sz="100" dirty="0"/>
              <a:t> </a:t>
            </a:r>
            <a:r>
              <a:rPr lang="en-US" altLang="en-US" dirty="0"/>
              <a:t>B</a:t>
            </a:r>
            <a:r>
              <a:rPr lang="en-US" altLang="en-US" sz="100" dirty="0"/>
              <a:t> </a:t>
            </a:r>
            <a:r>
              <a:rPr lang="en-US" altLang="en-US" dirty="0"/>
              <a:t>M machines to conduct censuses, generate lists of Jews</a:t>
            </a:r>
          </a:p>
          <a:p>
            <a:r>
              <a:rPr lang="en-US" altLang="en-US" dirty="0"/>
              <a:t>Lists facilitated seizure of assets and deportation to concentration camps</a:t>
            </a:r>
          </a:p>
        </p:txBody>
      </p:sp>
    </p:spTree>
    <p:extLst>
      <p:ext uri="{BB962C8B-B14F-4D97-AF65-F5344CB8AC3E}">
        <p14:creationId xmlns:p14="http://schemas.microsoft.com/office/powerpoint/2010/main" val="1588680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400" dirty="0"/>
              <a:t>Precursors of Commercial Computers</a:t>
            </a:r>
            <a:endParaRPr lang="en-IN" sz="3400" dirty="0"/>
          </a:p>
        </p:txBody>
      </p:sp>
      <p:sp>
        <p:nvSpPr>
          <p:cNvPr id="3" name="Content Placeholder 2"/>
          <p:cNvSpPr>
            <a:spLocks noGrp="1"/>
          </p:cNvSpPr>
          <p:nvPr>
            <p:ph sz="quarter" idx="13"/>
          </p:nvPr>
        </p:nvSpPr>
        <p:spPr/>
        <p:txBody>
          <a:bodyPr/>
          <a:lstStyle/>
          <a:p>
            <a:pPr eaLnBrk="1" hangingPunct="1"/>
            <a:r>
              <a:rPr lang="en-US" altLang="en-US" dirty="0"/>
              <a:t>Atanasoff-Berry Computer: vacuum tubes</a:t>
            </a:r>
          </a:p>
          <a:p>
            <a:pPr eaLnBrk="1" hangingPunct="1"/>
            <a:r>
              <a:rPr lang="en-US" altLang="en-US" dirty="0"/>
              <a:t>E</a:t>
            </a:r>
            <a:r>
              <a:rPr lang="en-US" altLang="en-US" sz="100" dirty="0"/>
              <a:t> </a:t>
            </a:r>
            <a:r>
              <a:rPr lang="en-US" altLang="en-US" dirty="0"/>
              <a:t>N</a:t>
            </a:r>
            <a:r>
              <a:rPr lang="en-US" altLang="en-US" sz="100" dirty="0"/>
              <a:t> </a:t>
            </a:r>
            <a:r>
              <a:rPr lang="en-US" altLang="en-US" dirty="0"/>
              <a:t>I</a:t>
            </a:r>
            <a:r>
              <a:rPr lang="en-US" altLang="en-US" sz="100" dirty="0"/>
              <a:t> </a:t>
            </a:r>
            <a:r>
              <a:rPr lang="en-US" altLang="en-US" dirty="0"/>
              <a:t>A</a:t>
            </a:r>
            <a:r>
              <a:rPr lang="en-US" altLang="en-US" sz="100" dirty="0"/>
              <a:t> </a:t>
            </a:r>
            <a:r>
              <a:rPr lang="en-US" altLang="en-US" dirty="0"/>
              <a:t>C: externally programmed with wires</a:t>
            </a:r>
          </a:p>
          <a:p>
            <a:pPr eaLnBrk="1" hangingPunct="1"/>
            <a:r>
              <a:rPr lang="en-US" altLang="en-US" dirty="0"/>
              <a:t>E</a:t>
            </a:r>
            <a:r>
              <a:rPr lang="en-US" altLang="en-US" sz="100" dirty="0"/>
              <a:t> </a:t>
            </a:r>
            <a:r>
              <a:rPr lang="en-US" altLang="en-US" dirty="0"/>
              <a:t>D</a:t>
            </a:r>
            <a:r>
              <a:rPr lang="en-US" altLang="en-US" sz="100" dirty="0"/>
              <a:t> </a:t>
            </a:r>
            <a:r>
              <a:rPr lang="en-US" altLang="en-US" dirty="0"/>
              <a:t>V</a:t>
            </a:r>
            <a:r>
              <a:rPr lang="en-US" altLang="en-US" sz="100" dirty="0"/>
              <a:t> </a:t>
            </a:r>
            <a:r>
              <a:rPr lang="en-US" altLang="en-US" dirty="0"/>
              <a:t>A</a:t>
            </a:r>
            <a:r>
              <a:rPr lang="en-US" altLang="en-US" sz="100" dirty="0"/>
              <a:t> </a:t>
            </a:r>
            <a:r>
              <a:rPr lang="en-US" altLang="en-US" dirty="0"/>
              <a:t>C: program stored in memory</a:t>
            </a:r>
          </a:p>
          <a:p>
            <a:pPr eaLnBrk="1" hangingPunct="1"/>
            <a:r>
              <a:rPr lang="en-US" altLang="en-US" dirty="0"/>
              <a:t>Small-Scale Experimental Machine: C</a:t>
            </a:r>
            <a:r>
              <a:rPr lang="en-US" altLang="en-US" sz="100" dirty="0"/>
              <a:t> </a:t>
            </a:r>
            <a:r>
              <a:rPr lang="en-US" altLang="en-US" dirty="0"/>
              <a:t>R</a:t>
            </a:r>
            <a:r>
              <a:rPr lang="en-US" altLang="en-US" sz="100" dirty="0"/>
              <a:t> </a:t>
            </a:r>
            <a:r>
              <a:rPr lang="en-US" altLang="en-US" dirty="0"/>
              <a:t>T memory</a:t>
            </a:r>
          </a:p>
        </p:txBody>
      </p:sp>
    </p:spTree>
    <p:extLst>
      <p:ext uri="{BB962C8B-B14F-4D97-AF65-F5344CB8AC3E}">
        <p14:creationId xmlns:p14="http://schemas.microsoft.com/office/powerpoint/2010/main" val="2222114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629561"/>
            <a:ext cx="8229600" cy="490683"/>
          </a:xfrm>
        </p:spPr>
        <p:txBody>
          <a:bodyPr/>
          <a:lstStyle/>
          <a:p>
            <a:pPr marL="432" indent="0">
              <a:buNone/>
            </a:pPr>
            <a:r>
              <a:rPr lang="en-US" altLang="en-US" sz="1400" dirty="0"/>
              <a:t>The E</a:t>
            </a:r>
            <a:r>
              <a:rPr lang="en-US" altLang="en-US" sz="100" dirty="0"/>
              <a:t> </a:t>
            </a:r>
            <a:r>
              <a:rPr lang="en-US" altLang="en-US" sz="1400" dirty="0"/>
              <a:t>N</a:t>
            </a:r>
            <a:r>
              <a:rPr lang="en-US" altLang="en-US" sz="100" dirty="0"/>
              <a:t> </a:t>
            </a:r>
            <a:r>
              <a:rPr lang="en-US" altLang="en-US" sz="1400" dirty="0"/>
              <a:t>I</a:t>
            </a:r>
            <a:r>
              <a:rPr lang="en-US" altLang="en-US" sz="100" dirty="0"/>
              <a:t> </a:t>
            </a:r>
            <a:r>
              <a:rPr lang="en-US" altLang="en-US" sz="1400" dirty="0"/>
              <a:t>A</a:t>
            </a:r>
            <a:r>
              <a:rPr lang="en-US" altLang="en-US" sz="100" dirty="0"/>
              <a:t> </a:t>
            </a:r>
            <a:r>
              <a:rPr lang="en-US" altLang="en-US" sz="1400" dirty="0"/>
              <a:t>C ’s first six programmers were women. Every instruction was programmed by connecting several wires into plugboards. (Corbis Historical/Getty Images)</a:t>
            </a:r>
          </a:p>
        </p:txBody>
      </p:sp>
      <p:pic>
        <p:nvPicPr>
          <p:cNvPr id="4" name="Picture 3" descr="A black and white photo of three women working in front of an early computer. The three women in this photo are attaching plugs to a long wall of terminals."/>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12153" y="1607800"/>
            <a:ext cx="5319694" cy="3642401"/>
          </a:xfrm>
          <a:prstGeom prst="rect">
            <a:avLst/>
          </a:prstGeom>
        </p:spPr>
      </p:pic>
      <p:sp>
        <p:nvSpPr>
          <p:cNvPr id="2" name="Title 1"/>
          <p:cNvSpPr>
            <a:spLocks noGrp="1"/>
          </p:cNvSpPr>
          <p:nvPr>
            <p:ph type="title"/>
          </p:nvPr>
        </p:nvSpPr>
        <p:spPr/>
        <p:txBody>
          <a:bodyPr/>
          <a:lstStyle/>
          <a:p>
            <a:r>
              <a:rPr lang="en-US" altLang="en-US" dirty="0"/>
              <a:t>Programming the E</a:t>
            </a:r>
            <a:r>
              <a:rPr lang="en-US" altLang="en-US" sz="200" dirty="0"/>
              <a:t> </a:t>
            </a:r>
            <a:r>
              <a:rPr lang="en-US" altLang="en-US" dirty="0"/>
              <a:t>N</a:t>
            </a:r>
            <a:r>
              <a:rPr lang="en-US" altLang="en-US" sz="200" dirty="0"/>
              <a:t> </a:t>
            </a:r>
            <a:r>
              <a:rPr lang="en-US" altLang="en-US" dirty="0"/>
              <a:t>I</a:t>
            </a:r>
            <a:r>
              <a:rPr lang="en-US" altLang="en-US" sz="200" dirty="0"/>
              <a:t> </a:t>
            </a:r>
            <a:r>
              <a:rPr lang="en-US" altLang="en-US" dirty="0"/>
              <a:t>A</a:t>
            </a:r>
            <a:r>
              <a:rPr lang="en-US" altLang="en-US" sz="200" dirty="0"/>
              <a:t> </a:t>
            </a:r>
            <a:r>
              <a:rPr lang="en-US" altLang="en-US" dirty="0"/>
              <a:t>C</a:t>
            </a:r>
            <a:endParaRPr lang="en-IN" dirty="0"/>
          </a:p>
        </p:txBody>
      </p:sp>
    </p:spTree>
    <p:extLst>
      <p:ext uri="{BB962C8B-B14F-4D97-AF65-F5344CB8AC3E}">
        <p14:creationId xmlns:p14="http://schemas.microsoft.com/office/powerpoint/2010/main" val="2399887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First Commercial Computers</a:t>
            </a:r>
            <a:endParaRPr lang="en-IN" dirty="0"/>
          </a:p>
        </p:txBody>
      </p:sp>
      <p:sp>
        <p:nvSpPr>
          <p:cNvPr id="3" name="Content Placeholder 2"/>
          <p:cNvSpPr>
            <a:spLocks noGrp="1"/>
          </p:cNvSpPr>
          <p:nvPr>
            <p:ph sz="quarter" idx="13"/>
          </p:nvPr>
        </p:nvSpPr>
        <p:spPr/>
        <p:txBody>
          <a:bodyPr/>
          <a:lstStyle/>
          <a:p>
            <a:pPr eaLnBrk="1" hangingPunct="1"/>
            <a:r>
              <a:rPr lang="en-US" altLang="en-US" dirty="0"/>
              <a:t>Remington-Rand</a:t>
            </a:r>
          </a:p>
          <a:p>
            <a:pPr lvl="1" eaLnBrk="1" hangingPunct="1"/>
            <a:r>
              <a:rPr lang="en-US" altLang="en-US" dirty="0"/>
              <a:t>Completed U</a:t>
            </a:r>
            <a:r>
              <a:rPr lang="en-US" altLang="en-US" sz="100" dirty="0"/>
              <a:t> </a:t>
            </a:r>
            <a:r>
              <a:rPr lang="en-US" altLang="en-US" dirty="0"/>
              <a:t>N</a:t>
            </a:r>
            <a:r>
              <a:rPr lang="en-US" altLang="en-US" sz="100" dirty="0"/>
              <a:t> </a:t>
            </a:r>
            <a:r>
              <a:rPr lang="en-US" altLang="en-US" dirty="0"/>
              <a:t>I</a:t>
            </a:r>
            <a:r>
              <a:rPr lang="en-US" altLang="en-US" sz="100" dirty="0"/>
              <a:t> </a:t>
            </a:r>
            <a:r>
              <a:rPr lang="en-US" altLang="en-US" dirty="0"/>
              <a:t>V</a:t>
            </a:r>
            <a:r>
              <a:rPr lang="en-US" altLang="en-US" sz="100" dirty="0"/>
              <a:t> </a:t>
            </a:r>
            <a:r>
              <a:rPr lang="en-US" altLang="en-US" dirty="0"/>
              <a:t>A</a:t>
            </a:r>
            <a:r>
              <a:rPr lang="en-US" altLang="en-US" sz="100" dirty="0"/>
              <a:t> </a:t>
            </a:r>
            <a:r>
              <a:rPr lang="en-US" altLang="en-US" dirty="0"/>
              <a:t>C in 1951</a:t>
            </a:r>
          </a:p>
          <a:p>
            <a:pPr lvl="1" eaLnBrk="1" hangingPunct="1"/>
            <a:r>
              <a:rPr lang="en-US" altLang="en-US" dirty="0"/>
              <a:t>Delivered to U.S. Bureau of the Census</a:t>
            </a:r>
          </a:p>
          <a:p>
            <a:pPr lvl="1" eaLnBrk="1" hangingPunct="1"/>
            <a:r>
              <a:rPr lang="en-US" altLang="en-US" dirty="0"/>
              <a:t>Predicted winner of 1952 Presidential election</a:t>
            </a:r>
          </a:p>
          <a:p>
            <a:pPr eaLnBrk="1" hangingPunct="1"/>
            <a:r>
              <a:rPr lang="en-US" altLang="en-US" dirty="0"/>
              <a:t>I</a:t>
            </a:r>
            <a:r>
              <a:rPr lang="en-US" altLang="en-US" sz="100" dirty="0"/>
              <a:t> </a:t>
            </a:r>
            <a:r>
              <a:rPr lang="en-US" altLang="en-US" dirty="0"/>
              <a:t>B</a:t>
            </a:r>
            <a:r>
              <a:rPr lang="en-US" altLang="en-US" sz="100" dirty="0"/>
              <a:t> </a:t>
            </a:r>
            <a:r>
              <a:rPr lang="en-US" altLang="en-US" dirty="0"/>
              <a:t>M</a:t>
            </a:r>
          </a:p>
          <a:p>
            <a:pPr lvl="1" eaLnBrk="1" hangingPunct="1"/>
            <a:r>
              <a:rPr lang="en-US" altLang="en-US" dirty="0"/>
              <a:t>Larger base of customers</a:t>
            </a:r>
          </a:p>
          <a:p>
            <a:pPr lvl="1" eaLnBrk="1" hangingPunct="1"/>
            <a:r>
              <a:rPr lang="en-US" altLang="en-US" dirty="0"/>
              <a:t>Far superior sales and marketing organization</a:t>
            </a:r>
          </a:p>
          <a:p>
            <a:pPr lvl="1" eaLnBrk="1" hangingPunct="1"/>
            <a:r>
              <a:rPr lang="en-US" altLang="en-US" dirty="0"/>
              <a:t>Greater investment in research and development</a:t>
            </a:r>
          </a:p>
          <a:p>
            <a:pPr lvl="1" eaLnBrk="1" hangingPunct="1"/>
            <a:r>
              <a:rPr lang="en-US" altLang="en-US" dirty="0"/>
              <a:t>Dominated mainframe market by mid-1960s</a:t>
            </a:r>
          </a:p>
        </p:txBody>
      </p:sp>
    </p:spTree>
    <p:extLst>
      <p:ext uri="{BB962C8B-B14F-4D97-AF65-F5344CB8AC3E}">
        <p14:creationId xmlns:p14="http://schemas.microsoft.com/office/powerpoint/2010/main" val="2545250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515260"/>
            <a:ext cx="8323118" cy="708892"/>
          </a:xfrm>
        </p:spPr>
        <p:txBody>
          <a:bodyPr/>
          <a:lstStyle/>
          <a:p>
            <a:pPr marL="432" indent="0">
              <a:buNone/>
            </a:pPr>
            <a:r>
              <a:rPr lang="en-US" altLang="en-US" sz="1400" dirty="0"/>
              <a:t>C</a:t>
            </a:r>
            <a:r>
              <a:rPr lang="en-US" altLang="en-US" sz="100" dirty="0"/>
              <a:t> </a:t>
            </a:r>
            <a:r>
              <a:rPr lang="en-US" altLang="en-US" sz="1400" dirty="0"/>
              <a:t>B</a:t>
            </a:r>
            <a:r>
              <a:rPr lang="en-US" altLang="en-US" sz="100" dirty="0"/>
              <a:t> </a:t>
            </a:r>
            <a:r>
              <a:rPr lang="en-US" altLang="en-US" sz="1400" dirty="0"/>
              <a:t>S news coverage of the 1952 presidential election included predictions made by a U</a:t>
            </a:r>
            <a:r>
              <a:rPr lang="en-US" altLang="en-US" sz="100" dirty="0"/>
              <a:t> </a:t>
            </a:r>
            <a:r>
              <a:rPr lang="en-US" altLang="en-US" sz="1400" dirty="0"/>
              <a:t>N</a:t>
            </a:r>
            <a:r>
              <a:rPr lang="en-US" altLang="en-US" sz="100" dirty="0"/>
              <a:t> </a:t>
            </a:r>
            <a:r>
              <a:rPr lang="en-US" altLang="en-US" sz="1400" dirty="0"/>
              <a:t>I</a:t>
            </a:r>
            <a:r>
              <a:rPr lang="en-US" altLang="en-US" sz="100" dirty="0"/>
              <a:t> </a:t>
            </a:r>
            <a:r>
              <a:rPr lang="en-US" altLang="en-US" sz="1400" dirty="0"/>
              <a:t>V</a:t>
            </a:r>
            <a:r>
              <a:rPr lang="en-US" altLang="en-US" sz="100" dirty="0"/>
              <a:t> </a:t>
            </a:r>
            <a:r>
              <a:rPr lang="en-US" altLang="en-US" sz="1400" dirty="0"/>
              <a:t>A</a:t>
            </a:r>
            <a:r>
              <a:rPr lang="en-US" altLang="en-US" sz="100" dirty="0"/>
              <a:t> </a:t>
            </a:r>
            <a:r>
              <a:rPr lang="en-US" altLang="en-US" sz="1400" dirty="0"/>
              <a:t>C computer. When the computer predicted Eisenhower would win in a landslide, consternation followed. (Photo reproduced courtesy of Unisys Corporation)</a:t>
            </a:r>
          </a:p>
        </p:txBody>
      </p:sp>
      <p:pic>
        <p:nvPicPr>
          <p:cNvPr id="4" name="Picture 3" descr="A black and white photo of counting machines being filmed by early television cameras."/>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68395" y="1565875"/>
            <a:ext cx="4807211" cy="3767815"/>
          </a:xfrm>
          <a:prstGeom prst="rect">
            <a:avLst/>
          </a:prstGeom>
        </p:spPr>
      </p:pic>
      <p:sp>
        <p:nvSpPr>
          <p:cNvPr id="2" name="Title 1"/>
          <p:cNvSpPr>
            <a:spLocks noGrp="1"/>
          </p:cNvSpPr>
          <p:nvPr>
            <p:ph type="title"/>
          </p:nvPr>
        </p:nvSpPr>
        <p:spPr/>
        <p:txBody>
          <a:bodyPr/>
          <a:lstStyle/>
          <a:p>
            <a:r>
              <a:rPr lang="en-US" altLang="en-US" sz="3000" dirty="0"/>
              <a:t>C</a:t>
            </a:r>
            <a:r>
              <a:rPr lang="en-US" altLang="en-US" sz="100" dirty="0"/>
              <a:t> </a:t>
            </a:r>
            <a:r>
              <a:rPr lang="en-US" altLang="en-US" sz="3000" dirty="0"/>
              <a:t>B</a:t>
            </a:r>
            <a:r>
              <a:rPr lang="en-US" altLang="en-US" sz="100" dirty="0"/>
              <a:t> </a:t>
            </a:r>
            <a:r>
              <a:rPr lang="en-US" altLang="en-US" sz="3000" dirty="0"/>
              <a:t>S News Coverage of 1952 Presidential Election Featured U</a:t>
            </a:r>
            <a:r>
              <a:rPr lang="en-US" altLang="en-US" sz="100" dirty="0"/>
              <a:t> </a:t>
            </a:r>
            <a:r>
              <a:rPr lang="en-US" altLang="en-US" sz="3000" dirty="0"/>
              <a:t>N</a:t>
            </a:r>
            <a:r>
              <a:rPr lang="en-US" altLang="en-US" sz="100" dirty="0"/>
              <a:t> </a:t>
            </a:r>
            <a:r>
              <a:rPr lang="en-US" altLang="en-US" sz="3000" dirty="0"/>
              <a:t>I</a:t>
            </a:r>
            <a:r>
              <a:rPr lang="en-US" altLang="en-US" sz="100" dirty="0"/>
              <a:t> </a:t>
            </a:r>
            <a:r>
              <a:rPr lang="en-US" altLang="en-US" sz="3000" dirty="0"/>
              <a:t>V</a:t>
            </a:r>
            <a:r>
              <a:rPr lang="en-US" altLang="en-US" sz="100" dirty="0"/>
              <a:t> </a:t>
            </a:r>
            <a:r>
              <a:rPr lang="en-US" altLang="en-US" sz="3000" dirty="0"/>
              <a:t>A</a:t>
            </a:r>
            <a:r>
              <a:rPr lang="en-US" altLang="en-US" sz="100" dirty="0"/>
              <a:t> </a:t>
            </a:r>
            <a:r>
              <a:rPr lang="en-US" altLang="en-US" sz="3000" dirty="0"/>
              <a:t>C Computer</a:t>
            </a:r>
            <a:endParaRPr lang="en-IN" sz="3000" dirty="0"/>
          </a:p>
        </p:txBody>
      </p:sp>
    </p:spTree>
    <p:extLst>
      <p:ext uri="{BB962C8B-B14F-4D97-AF65-F5344CB8AC3E}">
        <p14:creationId xmlns:p14="http://schemas.microsoft.com/office/powerpoint/2010/main" val="3085875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Programming Languages</a:t>
            </a:r>
            <a:endParaRPr lang="en-IN" dirty="0"/>
          </a:p>
        </p:txBody>
      </p:sp>
      <p:sp>
        <p:nvSpPr>
          <p:cNvPr id="3" name="Content Placeholder 2"/>
          <p:cNvSpPr>
            <a:spLocks noGrp="1"/>
          </p:cNvSpPr>
          <p:nvPr>
            <p:ph sz="quarter" idx="13"/>
          </p:nvPr>
        </p:nvSpPr>
        <p:spPr/>
        <p:txBody>
          <a:bodyPr/>
          <a:lstStyle/>
          <a:p>
            <a:pPr eaLnBrk="1" hangingPunct="1"/>
            <a:r>
              <a:rPr lang="en-US" altLang="en-US" dirty="0"/>
              <a:t>Assembly language</a:t>
            </a:r>
          </a:p>
          <a:p>
            <a:pPr lvl="1" eaLnBrk="1" hangingPunct="1"/>
            <a:r>
              <a:rPr lang="en-US" altLang="en-US" dirty="0"/>
              <a:t>Symbolic representations of machine instructions</a:t>
            </a:r>
          </a:p>
          <a:p>
            <a:pPr lvl="1" eaLnBrk="1" hangingPunct="1"/>
            <a:r>
              <a:rPr lang="en-US" altLang="en-US" dirty="0"/>
              <a:t>Programs just as long as machine language programs</a:t>
            </a:r>
          </a:p>
          <a:p>
            <a:pPr eaLnBrk="1" hangingPunct="1"/>
            <a:r>
              <a:rPr lang="en-US" altLang="en-US" dirty="0"/>
              <a:t>FORTRAN</a:t>
            </a:r>
          </a:p>
          <a:p>
            <a:pPr lvl="1" eaLnBrk="1" hangingPunct="1"/>
            <a:r>
              <a:rPr lang="en-US" altLang="en-US" dirty="0"/>
              <a:t>First higher-level language (shorter programs)</a:t>
            </a:r>
          </a:p>
          <a:p>
            <a:pPr lvl="1" eaLnBrk="1" hangingPunct="1"/>
            <a:r>
              <a:rPr lang="en-US" altLang="en-US" dirty="0"/>
              <a:t>Designed for scientific applications</a:t>
            </a:r>
          </a:p>
          <a:p>
            <a:pPr eaLnBrk="1" hangingPunct="1"/>
            <a:r>
              <a:rPr lang="en-US" altLang="en-US" dirty="0"/>
              <a:t>COBOL</a:t>
            </a:r>
          </a:p>
          <a:p>
            <a:pPr lvl="1" eaLnBrk="1" hangingPunct="1"/>
            <a:r>
              <a:rPr lang="en-US" altLang="en-US" dirty="0"/>
              <a:t>U.S. Department of Defense standard</a:t>
            </a:r>
          </a:p>
          <a:p>
            <a:pPr lvl="1" eaLnBrk="1" hangingPunct="1"/>
            <a:r>
              <a:rPr lang="en-US" altLang="en-US" dirty="0"/>
              <a:t>Designed for business applications</a:t>
            </a:r>
          </a:p>
        </p:txBody>
      </p:sp>
    </p:spTree>
    <p:extLst>
      <p:ext uri="{BB962C8B-B14F-4D97-AF65-F5344CB8AC3E}">
        <p14:creationId xmlns:p14="http://schemas.microsoft.com/office/powerpoint/2010/main" val="722790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t>1.1 Introduction</a:t>
            </a:r>
            <a:endParaRPr lang="en-IN" dirty="0"/>
          </a:p>
        </p:txBody>
      </p:sp>
    </p:spTree>
    <p:extLst>
      <p:ext uri="{BB962C8B-B14F-4D97-AF65-F5344CB8AC3E}">
        <p14:creationId xmlns:p14="http://schemas.microsoft.com/office/powerpoint/2010/main" val="2617770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Time-Sharing Systems and BASIC</a:t>
            </a:r>
            <a:endParaRPr lang="en-IN" dirty="0"/>
          </a:p>
        </p:txBody>
      </p:sp>
      <p:sp>
        <p:nvSpPr>
          <p:cNvPr id="3" name="Content Placeholder 2"/>
          <p:cNvSpPr>
            <a:spLocks noGrp="1"/>
          </p:cNvSpPr>
          <p:nvPr>
            <p:ph sz="quarter" idx="13"/>
          </p:nvPr>
        </p:nvSpPr>
        <p:spPr/>
        <p:txBody>
          <a:bodyPr/>
          <a:lstStyle/>
          <a:p>
            <a:pPr eaLnBrk="1" hangingPunct="1"/>
            <a:r>
              <a:rPr lang="en-US" altLang="en-US" dirty="0"/>
              <a:t>Time-Sharing Systems</a:t>
            </a:r>
          </a:p>
          <a:p>
            <a:pPr lvl="1" eaLnBrk="1" hangingPunct="1"/>
            <a:r>
              <a:rPr lang="en-US" altLang="en-US" dirty="0"/>
              <a:t>Divide computer time among multiple users</a:t>
            </a:r>
          </a:p>
          <a:p>
            <a:pPr lvl="1" eaLnBrk="1" hangingPunct="1"/>
            <a:r>
              <a:rPr lang="en-US" altLang="en-US" dirty="0"/>
              <a:t>Users connect to computer via terminals</a:t>
            </a:r>
          </a:p>
          <a:p>
            <a:pPr lvl="1" eaLnBrk="1" hangingPunct="1"/>
            <a:r>
              <a:rPr lang="en-US" altLang="en-US" dirty="0"/>
              <a:t>Cost of ownership spread among more people</a:t>
            </a:r>
          </a:p>
          <a:p>
            <a:pPr lvl="1" eaLnBrk="1" hangingPunct="1"/>
            <a:r>
              <a:rPr lang="en-US" altLang="en-US" dirty="0"/>
              <a:t>Gave many more people access to computers</a:t>
            </a:r>
          </a:p>
          <a:p>
            <a:pPr eaLnBrk="1" hangingPunct="1"/>
            <a:r>
              <a:rPr lang="en-US" altLang="en-US" dirty="0"/>
              <a:t>BASIC</a:t>
            </a:r>
          </a:p>
          <a:p>
            <a:pPr lvl="1" eaLnBrk="1" hangingPunct="1"/>
            <a:r>
              <a:rPr lang="en-US" altLang="en-US" dirty="0"/>
              <a:t>Developed at Dartmouth College</a:t>
            </a:r>
          </a:p>
          <a:p>
            <a:pPr lvl="1" eaLnBrk="1" hangingPunct="1"/>
            <a:r>
              <a:rPr lang="en-US" altLang="en-US" dirty="0"/>
              <a:t>Simple, easy-to-learn programming language</a:t>
            </a:r>
          </a:p>
          <a:p>
            <a:pPr lvl="1" eaLnBrk="1" hangingPunct="1"/>
            <a:r>
              <a:rPr lang="en-US" altLang="en-US" dirty="0"/>
              <a:t>Popular language for teaching programming</a:t>
            </a:r>
          </a:p>
        </p:txBody>
      </p:sp>
    </p:spTree>
    <p:extLst>
      <p:ext uri="{BB962C8B-B14F-4D97-AF65-F5344CB8AC3E}">
        <p14:creationId xmlns:p14="http://schemas.microsoft.com/office/powerpoint/2010/main" val="1072660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Transistor</a:t>
            </a:r>
            <a:endParaRPr lang="en-IN" dirty="0"/>
          </a:p>
        </p:txBody>
      </p:sp>
      <p:sp>
        <p:nvSpPr>
          <p:cNvPr id="3" name="Content Placeholder 2"/>
          <p:cNvSpPr>
            <a:spLocks noGrp="1"/>
          </p:cNvSpPr>
          <p:nvPr>
            <p:ph sz="quarter" idx="13"/>
          </p:nvPr>
        </p:nvSpPr>
        <p:spPr/>
        <p:txBody>
          <a:bodyPr/>
          <a:lstStyle/>
          <a:p>
            <a:pPr eaLnBrk="1" hangingPunct="1"/>
            <a:r>
              <a:rPr lang="en-US" altLang="en-US" dirty="0"/>
              <a:t>Replacement for vacuum tube</a:t>
            </a:r>
          </a:p>
          <a:p>
            <a:pPr eaLnBrk="1" hangingPunct="1"/>
            <a:r>
              <a:rPr lang="en-US" altLang="en-US" dirty="0"/>
              <a:t>Invented at Bell Labs (1948)</a:t>
            </a:r>
          </a:p>
          <a:p>
            <a:pPr eaLnBrk="1" hangingPunct="1"/>
            <a:r>
              <a:rPr lang="en-US" altLang="en-US" dirty="0"/>
              <a:t>Semiconductor</a:t>
            </a:r>
          </a:p>
          <a:p>
            <a:pPr lvl="1" eaLnBrk="1" hangingPunct="1"/>
            <a:r>
              <a:rPr lang="en-US" altLang="en-US" dirty="0"/>
              <a:t>Faster</a:t>
            </a:r>
          </a:p>
          <a:p>
            <a:pPr lvl="1" eaLnBrk="1" hangingPunct="1"/>
            <a:r>
              <a:rPr lang="en-US" altLang="en-US" dirty="0"/>
              <a:t>Cheaper</a:t>
            </a:r>
          </a:p>
          <a:p>
            <a:pPr lvl="1" eaLnBrk="1" hangingPunct="1"/>
            <a:r>
              <a:rPr lang="en-US" altLang="en-US" dirty="0"/>
              <a:t>More reliable</a:t>
            </a:r>
          </a:p>
          <a:p>
            <a:pPr lvl="1" eaLnBrk="1" hangingPunct="1"/>
            <a:r>
              <a:rPr lang="en-US" altLang="en-US" dirty="0"/>
              <a:t>More energy efficient</a:t>
            </a:r>
          </a:p>
        </p:txBody>
      </p:sp>
    </p:spTree>
    <p:extLst>
      <p:ext uri="{BB962C8B-B14F-4D97-AF65-F5344CB8AC3E}">
        <p14:creationId xmlns:p14="http://schemas.microsoft.com/office/powerpoint/2010/main" val="3829747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Integrated Circuit</a:t>
            </a:r>
            <a:endParaRPr lang="en-IN" dirty="0"/>
          </a:p>
        </p:txBody>
      </p:sp>
      <p:sp>
        <p:nvSpPr>
          <p:cNvPr id="3" name="Content Placeholder 2"/>
          <p:cNvSpPr>
            <a:spLocks noGrp="1"/>
          </p:cNvSpPr>
          <p:nvPr>
            <p:ph sz="quarter" idx="13"/>
          </p:nvPr>
        </p:nvSpPr>
        <p:spPr/>
        <p:txBody>
          <a:bodyPr/>
          <a:lstStyle/>
          <a:p>
            <a:pPr eaLnBrk="1" hangingPunct="1"/>
            <a:r>
              <a:rPr lang="en-US" altLang="en-US" dirty="0"/>
              <a:t>Semiconductor containing transistors, capacitors, and resistors</a:t>
            </a:r>
          </a:p>
          <a:p>
            <a:pPr eaLnBrk="1" hangingPunct="1"/>
            <a:r>
              <a:rPr lang="en-US" altLang="en-US" dirty="0"/>
              <a:t>Invented at Fairchild Semiconductor and Texas Instruments</a:t>
            </a:r>
          </a:p>
          <a:p>
            <a:pPr eaLnBrk="1" hangingPunct="1"/>
            <a:r>
              <a:rPr lang="en-US" altLang="en-US" dirty="0"/>
              <a:t>Advantages over parts they replaced</a:t>
            </a:r>
          </a:p>
          <a:p>
            <a:pPr lvl="1" eaLnBrk="1" hangingPunct="1"/>
            <a:r>
              <a:rPr lang="en-US" altLang="en-US" dirty="0"/>
              <a:t>Smaller</a:t>
            </a:r>
          </a:p>
          <a:p>
            <a:pPr lvl="1" eaLnBrk="1" hangingPunct="1"/>
            <a:r>
              <a:rPr lang="en-US" altLang="en-US" dirty="0"/>
              <a:t>Faster</a:t>
            </a:r>
          </a:p>
          <a:p>
            <a:pPr lvl="1" eaLnBrk="1" hangingPunct="1"/>
            <a:r>
              <a:rPr lang="en-US" altLang="en-US" dirty="0"/>
              <a:t>More reliable</a:t>
            </a:r>
          </a:p>
          <a:p>
            <a:pPr lvl="1" eaLnBrk="1" hangingPunct="1"/>
            <a:r>
              <a:rPr lang="en-US" altLang="en-US" dirty="0"/>
              <a:t>Less expensive</a:t>
            </a:r>
          </a:p>
        </p:txBody>
      </p:sp>
    </p:spTree>
    <p:extLst>
      <p:ext uri="{BB962C8B-B14F-4D97-AF65-F5344CB8AC3E}">
        <p14:creationId xmlns:p14="http://schemas.microsoft.com/office/powerpoint/2010/main" val="1816613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650344"/>
            <a:ext cx="8229600" cy="521856"/>
          </a:xfrm>
        </p:spPr>
        <p:txBody>
          <a:bodyPr/>
          <a:lstStyle/>
          <a:p>
            <a:pPr marL="432" indent="0">
              <a:buNone/>
            </a:pPr>
            <a:r>
              <a:rPr lang="en-US" altLang="en-US" sz="1400" dirty="0"/>
              <a:t>The eight founders of Fairchild Semiconductor on the factory floor. Gordon Moore is second from the left and Robert Noyce is on the right. (Wayne Miller/Magnum Photos, Inc.)</a:t>
            </a:r>
            <a:endParaRPr lang="en-US" altLang="en-US" sz="1400" dirty="0">
              <a:cs typeface="Arial" panose="020B0604020202020204" pitchFamily="34" charset="0"/>
            </a:endParaRPr>
          </a:p>
        </p:txBody>
      </p:sp>
      <p:pic>
        <p:nvPicPr>
          <p:cNvPr id="4" name="Picture 3" descr="An image of a group of men listening to another man speak while women work at early electronic terminals in the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28034" y="1557338"/>
            <a:ext cx="5287932" cy="3525288"/>
          </a:xfrm>
          <a:prstGeom prst="rect">
            <a:avLst/>
          </a:prstGeom>
        </p:spPr>
      </p:pic>
      <p:sp>
        <p:nvSpPr>
          <p:cNvPr id="2" name="Title 1"/>
          <p:cNvSpPr>
            <a:spLocks noGrp="1"/>
          </p:cNvSpPr>
          <p:nvPr>
            <p:ph type="title"/>
          </p:nvPr>
        </p:nvSpPr>
        <p:spPr/>
        <p:txBody>
          <a:bodyPr/>
          <a:lstStyle/>
          <a:p>
            <a:r>
              <a:rPr lang="en-US" altLang="en-US" dirty="0"/>
              <a:t>Fairchild Semiconductor Founders</a:t>
            </a:r>
            <a:endParaRPr lang="en-IN" dirty="0"/>
          </a:p>
        </p:txBody>
      </p:sp>
    </p:spTree>
    <p:extLst>
      <p:ext uri="{BB962C8B-B14F-4D97-AF65-F5344CB8AC3E}">
        <p14:creationId xmlns:p14="http://schemas.microsoft.com/office/powerpoint/2010/main" val="3799527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a:t>
            </a:r>
            <a:r>
              <a:rPr lang="en-US" altLang="en-US" sz="200" dirty="0"/>
              <a:t> </a:t>
            </a:r>
            <a:r>
              <a:rPr lang="en-US" altLang="en-US" dirty="0"/>
              <a:t>B</a:t>
            </a:r>
            <a:r>
              <a:rPr lang="en-US" altLang="en-US" sz="200" dirty="0"/>
              <a:t> </a:t>
            </a:r>
            <a:r>
              <a:rPr lang="en-US" altLang="en-US" dirty="0"/>
              <a:t>M System/360 </a:t>
            </a:r>
            <a:r>
              <a:rPr lang="en-US" altLang="en-US" sz="2000" b="0" dirty="0"/>
              <a:t>(1 of 2)</a:t>
            </a:r>
            <a:endParaRPr lang="en-IN" sz="2000" dirty="0"/>
          </a:p>
        </p:txBody>
      </p:sp>
      <p:sp>
        <p:nvSpPr>
          <p:cNvPr id="3" name="Content Placeholder 2"/>
          <p:cNvSpPr>
            <a:spLocks noGrp="1"/>
          </p:cNvSpPr>
          <p:nvPr>
            <p:ph sz="quarter" idx="13"/>
          </p:nvPr>
        </p:nvSpPr>
        <p:spPr/>
        <p:txBody>
          <a:bodyPr/>
          <a:lstStyle/>
          <a:p>
            <a:pPr eaLnBrk="1" hangingPunct="1"/>
            <a:r>
              <a:rPr lang="en-US" altLang="en-US" dirty="0"/>
              <a:t>Before System/360</a:t>
            </a:r>
          </a:p>
          <a:p>
            <a:pPr lvl="1" eaLnBrk="1" hangingPunct="1"/>
            <a:r>
              <a:rPr lang="en-US" altLang="en-US" dirty="0"/>
              <a:t>I</a:t>
            </a:r>
            <a:r>
              <a:rPr lang="en-US" altLang="en-US" sz="100" dirty="0"/>
              <a:t> </a:t>
            </a:r>
            <a:r>
              <a:rPr lang="en-US" altLang="en-US" dirty="0"/>
              <a:t>B</a:t>
            </a:r>
            <a:r>
              <a:rPr lang="en-US" altLang="en-US" sz="100" dirty="0"/>
              <a:t> </a:t>
            </a:r>
            <a:r>
              <a:rPr lang="en-US" altLang="en-US" dirty="0"/>
              <a:t>M dominated mainframe marked in 1960s</a:t>
            </a:r>
          </a:p>
          <a:p>
            <a:pPr lvl="1" eaLnBrk="1" hangingPunct="1"/>
            <a:r>
              <a:rPr lang="en-US" altLang="en-US" dirty="0"/>
              <a:t>I</a:t>
            </a:r>
            <a:r>
              <a:rPr lang="en-US" altLang="en-US" sz="100" dirty="0"/>
              <a:t> </a:t>
            </a:r>
            <a:r>
              <a:rPr lang="en-US" altLang="en-US" dirty="0"/>
              <a:t>B</a:t>
            </a:r>
            <a:r>
              <a:rPr lang="en-US" altLang="en-US" sz="100" dirty="0"/>
              <a:t> </a:t>
            </a:r>
            <a:r>
              <a:rPr lang="en-US" altLang="en-US" dirty="0"/>
              <a:t>M computers were incompatible</a:t>
            </a:r>
          </a:p>
          <a:p>
            <a:pPr lvl="1" eaLnBrk="1" hangingPunct="1"/>
            <a:r>
              <a:rPr lang="en-US" altLang="en-US" dirty="0"/>
              <a:t>Switch computers </a:t>
            </a:r>
            <a:r>
              <a:rPr lang="en-US" altLang="en-US" dirty="0">
                <a:cs typeface="Arial" panose="020B0604020202020204" pitchFamily="34" charset="0"/>
                <a:sym typeface="Symbol" panose="05050102010706020507" pitchFamily="18" charset="2"/>
              </a:rPr>
              <a:t>→</a:t>
            </a:r>
            <a:r>
              <a:rPr lang="en-US" altLang="en-US" dirty="0">
                <a:sym typeface="Symbol" panose="05050102010706020507" pitchFamily="18" charset="2"/>
              </a:rPr>
              <a:t> rewrite programs</a:t>
            </a:r>
          </a:p>
          <a:p>
            <a:pPr eaLnBrk="1" hangingPunct="1"/>
            <a:r>
              <a:rPr lang="en-US" altLang="en-US" dirty="0"/>
              <a:t>System/360</a:t>
            </a:r>
          </a:p>
          <a:p>
            <a:pPr lvl="1" eaLnBrk="1" hangingPunct="1"/>
            <a:r>
              <a:rPr lang="en-US" altLang="en-US" dirty="0"/>
              <a:t>Series of 19 computers with varying levels of power</a:t>
            </a:r>
          </a:p>
          <a:p>
            <a:pPr lvl="1" eaLnBrk="1" hangingPunct="1"/>
            <a:r>
              <a:rPr lang="en-US" altLang="en-US" dirty="0"/>
              <a:t>All computers could run same programs</a:t>
            </a:r>
          </a:p>
          <a:p>
            <a:pPr lvl="1" eaLnBrk="1" hangingPunct="1"/>
            <a:r>
              <a:rPr lang="en-US" altLang="en-US" dirty="0"/>
              <a:t>Upgrade without rewriting programs</a:t>
            </a:r>
          </a:p>
        </p:txBody>
      </p:sp>
    </p:spTree>
    <p:extLst>
      <p:ext uri="{BB962C8B-B14F-4D97-AF65-F5344CB8AC3E}">
        <p14:creationId xmlns:p14="http://schemas.microsoft.com/office/powerpoint/2010/main" val="696824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691910"/>
            <a:ext cx="8229600" cy="594590"/>
          </a:xfrm>
        </p:spPr>
        <p:txBody>
          <a:bodyPr/>
          <a:lstStyle/>
          <a:p>
            <a:pPr marL="432" indent="0">
              <a:buNone/>
            </a:pPr>
            <a:r>
              <a:rPr lang="en-US" altLang="en-US" sz="1400" dirty="0"/>
              <a:t>In the 1960s, I</a:t>
            </a:r>
            <a:r>
              <a:rPr lang="en-US" altLang="en-US" sz="100" dirty="0"/>
              <a:t> </a:t>
            </a:r>
            <a:r>
              <a:rPr lang="en-US" altLang="en-US" sz="1400" dirty="0"/>
              <a:t>B</a:t>
            </a:r>
            <a:r>
              <a:rPr lang="en-US" altLang="en-US" sz="100" dirty="0"/>
              <a:t> </a:t>
            </a:r>
            <a:r>
              <a:rPr lang="en-US" altLang="en-US" sz="1400" dirty="0"/>
              <a:t>M dominated the mainframe computer market in the United States. (H. Armstrong Roberts/Classic Stock/Alamy)</a:t>
            </a:r>
            <a:endParaRPr lang="en-US" altLang="en-US" sz="1400" dirty="0">
              <a:cs typeface="Arial" panose="020B0604020202020204" pitchFamily="34" charset="0"/>
            </a:endParaRPr>
          </a:p>
        </p:txBody>
      </p:sp>
      <p:pic>
        <p:nvPicPr>
          <p:cNvPr id="4" name="Picture 3" descr="An image of two men who tend to a large, early compu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62981" y="1543288"/>
            <a:ext cx="4818039" cy="3771424"/>
          </a:xfrm>
          <a:prstGeom prst="rect">
            <a:avLst/>
          </a:prstGeom>
        </p:spPr>
      </p:pic>
      <p:sp>
        <p:nvSpPr>
          <p:cNvPr id="2" name="Title 1"/>
          <p:cNvSpPr>
            <a:spLocks noGrp="1"/>
          </p:cNvSpPr>
          <p:nvPr>
            <p:ph type="title"/>
          </p:nvPr>
        </p:nvSpPr>
        <p:spPr/>
        <p:txBody>
          <a:bodyPr/>
          <a:lstStyle/>
          <a:p>
            <a:r>
              <a:rPr lang="en-US" altLang="en-US" dirty="0"/>
              <a:t>I</a:t>
            </a:r>
            <a:r>
              <a:rPr lang="en-US" altLang="en-US" sz="200" dirty="0"/>
              <a:t> </a:t>
            </a:r>
            <a:r>
              <a:rPr lang="en-US" altLang="en-US" dirty="0"/>
              <a:t>B</a:t>
            </a:r>
            <a:r>
              <a:rPr lang="en-US" altLang="en-US" sz="200" dirty="0"/>
              <a:t> </a:t>
            </a:r>
            <a:r>
              <a:rPr lang="en-US" altLang="en-US" dirty="0"/>
              <a:t>M System/360 </a:t>
            </a:r>
            <a:r>
              <a:rPr lang="en-US" altLang="en-US" sz="2000" b="0" dirty="0"/>
              <a:t>(2 of 2)</a:t>
            </a:r>
            <a:endParaRPr lang="en-IN" sz="2000" dirty="0"/>
          </a:p>
        </p:txBody>
      </p:sp>
    </p:spTree>
    <p:extLst>
      <p:ext uri="{BB962C8B-B14F-4D97-AF65-F5344CB8AC3E}">
        <p14:creationId xmlns:p14="http://schemas.microsoft.com/office/powerpoint/2010/main" val="2527512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Microprocessor</a:t>
            </a:r>
            <a:endParaRPr lang="en-IN" dirty="0"/>
          </a:p>
        </p:txBody>
      </p:sp>
      <p:sp>
        <p:nvSpPr>
          <p:cNvPr id="3" name="Content Placeholder 2"/>
          <p:cNvSpPr>
            <a:spLocks noGrp="1"/>
          </p:cNvSpPr>
          <p:nvPr>
            <p:ph sz="quarter" idx="13"/>
          </p:nvPr>
        </p:nvSpPr>
        <p:spPr/>
        <p:txBody>
          <a:bodyPr/>
          <a:lstStyle/>
          <a:p>
            <a:pPr eaLnBrk="1" hangingPunct="1"/>
            <a:r>
              <a:rPr lang="en-US" altLang="en-US" dirty="0"/>
              <a:t>Computer inside a semiconductor chip</a:t>
            </a:r>
          </a:p>
          <a:p>
            <a:pPr eaLnBrk="1" hangingPunct="1"/>
            <a:r>
              <a:rPr lang="en-US" altLang="en-US" dirty="0"/>
              <a:t>Invented in 1970 at Intel</a:t>
            </a:r>
          </a:p>
          <a:p>
            <a:pPr eaLnBrk="1" hangingPunct="1"/>
            <a:r>
              <a:rPr lang="en-US" altLang="en-US" dirty="0"/>
              <a:t>Made personal computers practical</a:t>
            </a:r>
          </a:p>
        </p:txBody>
      </p:sp>
    </p:spTree>
    <p:extLst>
      <p:ext uri="{BB962C8B-B14F-4D97-AF65-F5344CB8AC3E}">
        <p14:creationId xmlns:p14="http://schemas.microsoft.com/office/powerpoint/2010/main" val="4111723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023100" cy="1097279"/>
          </a:xfrm>
        </p:spPr>
        <p:txBody>
          <a:bodyPr/>
          <a:lstStyle/>
          <a:p>
            <a:r>
              <a:rPr lang="en-US" altLang="en-US" sz="3400" dirty="0"/>
              <a:t>Antecedents to the Personal Computer </a:t>
            </a:r>
            <a:r>
              <a:rPr lang="en-US" altLang="en-US" sz="2000" b="0" dirty="0"/>
              <a:t>(1 of 2)</a:t>
            </a:r>
            <a:endParaRPr lang="en-IN" sz="2000" dirty="0"/>
          </a:p>
        </p:txBody>
      </p:sp>
      <p:sp>
        <p:nvSpPr>
          <p:cNvPr id="3" name="Content Placeholder 2"/>
          <p:cNvSpPr>
            <a:spLocks noGrp="1"/>
          </p:cNvSpPr>
          <p:nvPr>
            <p:ph sz="quarter" idx="13"/>
          </p:nvPr>
        </p:nvSpPr>
        <p:spPr/>
        <p:txBody>
          <a:bodyPr/>
          <a:lstStyle/>
          <a:p>
            <a:pPr eaLnBrk="1" hangingPunct="1"/>
            <a:r>
              <a:rPr lang="en-US" altLang="en-US" dirty="0"/>
              <a:t>Whole Earth Catalog</a:t>
            </a:r>
          </a:p>
          <a:p>
            <a:pPr lvl="1" eaLnBrk="1" hangingPunct="1"/>
            <a:r>
              <a:rPr lang="en-US" altLang="en-US" dirty="0"/>
              <a:t>“Sort of like Google in paperback form” (Steve Jobs)</a:t>
            </a:r>
          </a:p>
          <a:p>
            <a:pPr lvl="1" eaLnBrk="1" hangingPunct="1"/>
            <a:r>
              <a:rPr lang="en-US" altLang="en-US" dirty="0"/>
              <a:t>Stewart Brand saw “technology as a tool for individual and collective transformation” (Fred Turner)</a:t>
            </a:r>
          </a:p>
          <a:p>
            <a:pPr eaLnBrk="1" hangingPunct="1"/>
            <a:r>
              <a:rPr lang="en-US" altLang="en-US" dirty="0"/>
              <a:t>People’s Computer Company</a:t>
            </a:r>
          </a:p>
          <a:p>
            <a:pPr lvl="1" eaLnBrk="1" hangingPunct="1"/>
            <a:r>
              <a:rPr lang="en-US" altLang="en-US" dirty="0"/>
              <a:t>Educated people on how to use computers</a:t>
            </a:r>
          </a:p>
          <a:p>
            <a:pPr lvl="1" eaLnBrk="1" hangingPunct="1"/>
            <a:r>
              <a:rPr lang="en-US" altLang="en-US" dirty="0"/>
              <a:t>People gathered around time-share computers</a:t>
            </a:r>
          </a:p>
          <a:p>
            <a:pPr lvl="1" eaLnBrk="1" hangingPunct="1"/>
            <a:r>
              <a:rPr lang="en-US" altLang="en-US" dirty="0"/>
              <a:t>Culture promoted free exchange of software</a:t>
            </a:r>
          </a:p>
        </p:txBody>
      </p:sp>
    </p:spTree>
    <p:extLst>
      <p:ext uri="{BB962C8B-B14F-4D97-AF65-F5344CB8AC3E}">
        <p14:creationId xmlns:p14="http://schemas.microsoft.com/office/powerpoint/2010/main" val="29343311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a:xfrm>
            <a:off x="457200" y="2501850"/>
            <a:ext cx="8077200" cy="560664"/>
          </a:xfrm>
        </p:spPr>
        <p:txBody>
          <a:bodyPr/>
          <a:lstStyle/>
          <a:p>
            <a:pPr lvl="1"/>
            <a:r>
              <a:rPr lang="en-US" altLang="en-US" dirty="0"/>
              <a:t>Steve Wozniak created system that became Apple I</a:t>
            </a:r>
          </a:p>
        </p:txBody>
      </p:sp>
      <p:sp>
        <p:nvSpPr>
          <p:cNvPr id="3" name="Content Placeholder 2"/>
          <p:cNvSpPr>
            <a:spLocks noGrp="1"/>
          </p:cNvSpPr>
          <p:nvPr>
            <p:ph sz="quarter" idx="13"/>
          </p:nvPr>
        </p:nvSpPr>
        <p:spPr>
          <a:xfrm>
            <a:off x="457200" y="1556327"/>
            <a:ext cx="8229600" cy="875146"/>
          </a:xfrm>
        </p:spPr>
        <p:txBody>
          <a:bodyPr/>
          <a:lstStyle/>
          <a:p>
            <a:pPr eaLnBrk="1" hangingPunct="1"/>
            <a:r>
              <a:rPr lang="en-US" altLang="en-US" dirty="0"/>
              <a:t>Homebrew Computer Club</a:t>
            </a:r>
          </a:p>
          <a:p>
            <a:pPr lvl="1" eaLnBrk="1" hangingPunct="1"/>
            <a:r>
              <a:rPr lang="en-US" altLang="en-US" dirty="0"/>
              <a:t>Meeting place for hobbyists</a:t>
            </a:r>
          </a:p>
        </p:txBody>
      </p:sp>
      <p:sp>
        <p:nvSpPr>
          <p:cNvPr id="2" name="Title 1"/>
          <p:cNvSpPr>
            <a:spLocks noGrp="1"/>
          </p:cNvSpPr>
          <p:nvPr>
            <p:ph type="title"/>
          </p:nvPr>
        </p:nvSpPr>
        <p:spPr>
          <a:xfrm>
            <a:off x="457200" y="215371"/>
            <a:ext cx="6629400" cy="1097279"/>
          </a:xfrm>
        </p:spPr>
        <p:txBody>
          <a:bodyPr/>
          <a:lstStyle/>
          <a:p>
            <a:r>
              <a:rPr lang="en-US" altLang="en-US" sz="3400" dirty="0"/>
              <a:t>Antecedents to the Personal Computer </a:t>
            </a:r>
            <a:r>
              <a:rPr lang="en-US" altLang="en-US" sz="2000" b="0" dirty="0"/>
              <a:t>(2 of 2)</a:t>
            </a:r>
            <a:endParaRPr lang="en-IN" sz="2000" dirty="0"/>
          </a:p>
        </p:txBody>
      </p:sp>
    </p:spTree>
    <p:extLst>
      <p:ext uri="{BB962C8B-B14F-4D97-AF65-F5344CB8AC3E}">
        <p14:creationId xmlns:p14="http://schemas.microsoft.com/office/powerpoint/2010/main" val="996714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457200" y="5639953"/>
            <a:ext cx="8229600" cy="542638"/>
          </a:xfrm>
        </p:spPr>
        <p:txBody>
          <a:bodyPr/>
          <a:lstStyle/>
          <a:p>
            <a:pPr marL="432" indent="0">
              <a:buNone/>
            </a:pPr>
            <a:r>
              <a:rPr lang="en-US" altLang="en-US" sz="1400" dirty="0"/>
              <a:t>Steve Jobs (right) convinced Steve Wozniak (left) they should go into business selling the personal computer Wozniak designed. They named their company Apple Computer. (Kimberly White/Reuters)</a:t>
            </a:r>
            <a:endParaRPr lang="en-US" altLang="en-US" sz="1400" dirty="0">
              <a:cs typeface="Arial" panose="020B0604020202020204" pitchFamily="34" charset="0"/>
            </a:endParaRPr>
          </a:p>
        </p:txBody>
      </p:sp>
      <p:pic>
        <p:nvPicPr>
          <p:cNvPr id="7" name="Picture 6" descr="A photo of Steve Jobs and Steve Wozniak as they work on an early compu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68004" y="1589635"/>
            <a:ext cx="5807993" cy="3886551"/>
          </a:xfrm>
          <a:prstGeom prst="rect">
            <a:avLst/>
          </a:prstGeom>
        </p:spPr>
      </p:pic>
      <p:sp>
        <p:nvSpPr>
          <p:cNvPr id="2" name="Title 1"/>
          <p:cNvSpPr>
            <a:spLocks noGrp="1"/>
          </p:cNvSpPr>
          <p:nvPr>
            <p:ph type="title"/>
          </p:nvPr>
        </p:nvSpPr>
        <p:spPr/>
        <p:txBody>
          <a:bodyPr/>
          <a:lstStyle/>
          <a:p>
            <a:r>
              <a:rPr lang="en-US" sz="3400" dirty="0"/>
              <a:t>Steve Wozniak and Steve Jobs With Apple 1</a:t>
            </a:r>
            <a:r>
              <a:rPr lang="en-US" sz="800" dirty="0">
                <a:solidFill>
                  <a:schemeClr val="bg1"/>
                </a:solidFill>
              </a:rPr>
              <a:t>e  </a:t>
            </a:r>
            <a:r>
              <a:rPr lang="en-US" sz="3400" dirty="0"/>
              <a:t>Personal Computer</a:t>
            </a:r>
            <a:endParaRPr lang="en-IN" sz="3400" dirty="0"/>
          </a:p>
        </p:txBody>
      </p:sp>
    </p:spTree>
    <p:extLst>
      <p:ext uri="{BB962C8B-B14F-4D97-AF65-F5344CB8AC3E}">
        <p14:creationId xmlns:p14="http://schemas.microsoft.com/office/powerpoint/2010/main" val="2075806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Information Age</a:t>
            </a:r>
            <a:endParaRPr lang="en-IN" dirty="0"/>
          </a:p>
        </p:txBody>
      </p:sp>
      <p:sp>
        <p:nvSpPr>
          <p:cNvPr id="5" name="Content Placeholder 4"/>
          <p:cNvSpPr>
            <a:spLocks noGrp="1"/>
          </p:cNvSpPr>
          <p:nvPr>
            <p:ph sz="quarter" idx="13"/>
          </p:nvPr>
        </p:nvSpPr>
        <p:spPr>
          <a:xfrm>
            <a:off x="457200" y="1556326"/>
            <a:ext cx="8229600" cy="4605483"/>
          </a:xfrm>
        </p:spPr>
        <p:txBody>
          <a:bodyPr/>
          <a:lstStyle/>
          <a:p>
            <a:pPr eaLnBrk="1" hangingPunct="1"/>
            <a:r>
              <a:rPr lang="en-US" altLang="en-US" dirty="0"/>
              <a:t>Unprecedented access to information in modern era</a:t>
            </a:r>
          </a:p>
          <a:p>
            <a:pPr eaLnBrk="1" hangingPunct="1"/>
            <a:r>
              <a:rPr lang="en-US" altLang="en-US" dirty="0">
                <a:sym typeface="Symbol" panose="05050102010706020507" pitchFamily="18" charset="2"/>
              </a:rPr>
              <a:t>Catalysts</a:t>
            </a:r>
          </a:p>
          <a:p>
            <a:pPr lvl="1" eaLnBrk="1" hangingPunct="1"/>
            <a:r>
              <a:rPr lang="en-US" altLang="en-US" dirty="0">
                <a:sym typeface="Symbol" panose="05050102010706020507" pitchFamily="18" charset="2"/>
              </a:rPr>
              <a:t>Low-cost computers</a:t>
            </a:r>
          </a:p>
          <a:p>
            <a:pPr lvl="1" eaLnBrk="1" hangingPunct="1"/>
            <a:r>
              <a:rPr lang="en-US" altLang="en-US" dirty="0">
                <a:sym typeface="Symbol" panose="05050102010706020507" pitchFamily="18" charset="2"/>
              </a:rPr>
              <a:t>High-speed communication networks</a:t>
            </a:r>
          </a:p>
          <a:p>
            <a:r>
              <a:rPr lang="en-US" altLang="en-US" dirty="0">
                <a:sym typeface="Symbol" panose="05050102010706020507" pitchFamily="18" charset="2"/>
              </a:rPr>
              <a:t>New technologies continue to emerge</a:t>
            </a:r>
          </a:p>
          <a:p>
            <a:pPr lvl="1"/>
            <a:r>
              <a:rPr lang="en-US" altLang="en-US" dirty="0">
                <a:sym typeface="Symbol" panose="05050102010706020507" pitchFamily="18" charset="2"/>
              </a:rPr>
              <a:t>Smartphones</a:t>
            </a:r>
          </a:p>
          <a:p>
            <a:pPr lvl="1"/>
            <a:r>
              <a:rPr lang="en-US" altLang="en-US" dirty="0">
                <a:sym typeface="Symbol" panose="05050102010706020507" pitchFamily="18" charset="2"/>
              </a:rPr>
              <a:t>Video streaming services</a:t>
            </a:r>
          </a:p>
          <a:p>
            <a:pPr lvl="1"/>
            <a:r>
              <a:rPr lang="en-US" altLang="en-US" dirty="0">
                <a:sym typeface="Symbol" panose="05050102010706020507" pitchFamily="18" charset="2"/>
              </a:rPr>
              <a:t>Voice-activated digital assistants</a:t>
            </a:r>
          </a:p>
          <a:p>
            <a:pPr lvl="1"/>
            <a:r>
              <a:rPr lang="en-US" altLang="en-US" dirty="0">
                <a:sym typeface="Symbol" panose="05050102010706020507" pitchFamily="18" charset="2"/>
              </a:rPr>
              <a:t>Low-cost drones</a:t>
            </a:r>
          </a:p>
          <a:p>
            <a:pPr lvl="1"/>
            <a:r>
              <a:rPr lang="en-US" altLang="en-US" dirty="0">
                <a:sym typeface="Symbol" panose="05050102010706020507" pitchFamily="18" charset="2"/>
              </a:rPr>
              <a:t>Self-driving cars</a:t>
            </a:r>
          </a:p>
        </p:txBody>
      </p:sp>
    </p:spTree>
    <p:extLst>
      <p:ext uri="{BB962C8B-B14F-4D97-AF65-F5344CB8AC3E}">
        <p14:creationId xmlns:p14="http://schemas.microsoft.com/office/powerpoint/2010/main" val="4816315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5"/>
          </p:nvPr>
        </p:nvSpPr>
        <p:spPr>
          <a:xfrm>
            <a:off x="457200" y="4490938"/>
            <a:ext cx="8229600" cy="486307"/>
          </a:xfrm>
        </p:spPr>
        <p:txBody>
          <a:bodyPr/>
          <a:lstStyle/>
          <a:p>
            <a:pPr lvl="1"/>
            <a:r>
              <a:rPr lang="en-US" altLang="en-US" dirty="0"/>
              <a:t>Tandy Corporation: T</a:t>
            </a:r>
            <a:r>
              <a:rPr lang="en-US" altLang="en-US" sz="100" dirty="0"/>
              <a:t> </a:t>
            </a:r>
            <a:r>
              <a:rPr lang="en-US" altLang="en-US" dirty="0"/>
              <a:t>R</a:t>
            </a:r>
            <a:r>
              <a:rPr lang="en-US" altLang="en-US" sz="100" dirty="0"/>
              <a:t> </a:t>
            </a:r>
            <a:r>
              <a:rPr lang="en-US" altLang="en-US" dirty="0"/>
              <a:t>S 80</a:t>
            </a:r>
          </a:p>
        </p:txBody>
      </p:sp>
      <p:sp>
        <p:nvSpPr>
          <p:cNvPr id="4" name="Content Placeholder 3"/>
          <p:cNvSpPr>
            <a:spLocks noGrp="1"/>
          </p:cNvSpPr>
          <p:nvPr>
            <p:ph sz="quarter" idx="14"/>
          </p:nvPr>
        </p:nvSpPr>
        <p:spPr>
          <a:xfrm>
            <a:off x="457200" y="3905457"/>
            <a:ext cx="4010891" cy="417161"/>
          </a:xfrm>
        </p:spPr>
        <p:txBody>
          <a:bodyPr/>
          <a:lstStyle/>
          <a:p>
            <a:pPr lvl="1"/>
            <a:r>
              <a:rPr lang="en-US" altLang="en-US" dirty="0"/>
              <a:t>Apple Computer: Apple</a:t>
            </a:r>
            <a:endParaRPr lang="en-IN" dirty="0"/>
          </a:p>
        </p:txBody>
      </p:sp>
      <p:sp>
        <p:nvSpPr>
          <p:cNvPr id="3" name="Content Placeholder 2"/>
          <p:cNvSpPr>
            <a:spLocks noGrp="1"/>
          </p:cNvSpPr>
          <p:nvPr>
            <p:ph sz="quarter" idx="13"/>
          </p:nvPr>
        </p:nvSpPr>
        <p:spPr>
          <a:xfrm>
            <a:off x="457200" y="1556327"/>
            <a:ext cx="8229600" cy="2267528"/>
          </a:xfrm>
        </p:spPr>
        <p:txBody>
          <a:bodyPr/>
          <a:lstStyle/>
          <a:p>
            <a:pPr eaLnBrk="1" hangingPunct="1"/>
            <a:r>
              <a:rPr lang="en-US" altLang="en-US" dirty="0"/>
              <a:t>Altair 8800</a:t>
            </a:r>
          </a:p>
          <a:p>
            <a:pPr lvl="1" eaLnBrk="1" hangingPunct="1"/>
            <a:r>
              <a:rPr lang="en-US" altLang="en-US" dirty="0"/>
              <a:t>Gates and Allen created BASIC interpreter</a:t>
            </a:r>
          </a:p>
          <a:p>
            <a:pPr lvl="1" eaLnBrk="1" hangingPunct="1"/>
            <a:r>
              <a:rPr lang="en-US" altLang="en-US" dirty="0"/>
              <a:t>Interpreter pirated at Homebrew Computer Club meeting</a:t>
            </a:r>
          </a:p>
          <a:p>
            <a:pPr eaLnBrk="1" hangingPunct="1"/>
            <a:r>
              <a:rPr lang="en-US" altLang="en-US" dirty="0"/>
              <a:t>Personal computers became popular</a:t>
            </a:r>
          </a:p>
        </p:txBody>
      </p:sp>
      <p:graphicFrame>
        <p:nvGraphicFramePr>
          <p:cNvPr id="6" name="Object 5" descr="Two"/>
          <p:cNvGraphicFramePr>
            <a:graphicFrameLocks noChangeAspect="1"/>
          </p:cNvGraphicFramePr>
          <p:nvPr>
            <p:extLst>
              <p:ext uri="{D42A27DB-BD31-4B8C-83A1-F6EECF244321}">
                <p14:modId xmlns:p14="http://schemas.microsoft.com/office/powerpoint/2010/main" val="368464509"/>
              </p:ext>
            </p:extLst>
          </p:nvPr>
        </p:nvGraphicFramePr>
        <p:xfrm>
          <a:off x="4498975" y="3954322"/>
          <a:ext cx="165100" cy="279400"/>
        </p:xfrm>
        <a:graphic>
          <a:graphicData uri="http://schemas.openxmlformats.org/presentationml/2006/ole">
            <mc:AlternateContent xmlns:mc="http://schemas.openxmlformats.org/markup-compatibility/2006">
              <mc:Choice xmlns:v="urn:schemas-microsoft-com:vml" Requires="v">
                <p:oleObj spid="_x0000_s3091" name="Equation" r:id="rId3" imgW="164880" imgH="279360" progId="Equation.DSMT4">
                  <p:embed/>
                </p:oleObj>
              </mc:Choice>
              <mc:Fallback>
                <p:oleObj name="Equation" r:id="rId3" imgW="164880" imgH="279360" progId="Equation.DSMT4">
                  <p:embed/>
                  <p:pic>
                    <p:nvPicPr>
                      <p:cNvPr id="0" name=""/>
                      <p:cNvPicPr/>
                      <p:nvPr/>
                    </p:nvPicPr>
                    <p:blipFill>
                      <a:blip r:embed="rId4"/>
                      <a:stretch>
                        <a:fillRect/>
                      </a:stretch>
                    </p:blipFill>
                    <p:spPr>
                      <a:xfrm>
                        <a:off x="4498975" y="3954322"/>
                        <a:ext cx="165100" cy="279400"/>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ltLang="en-US" dirty="0"/>
              <a:t>Personal Computer </a:t>
            </a:r>
            <a:r>
              <a:rPr lang="en-US" altLang="en-US" sz="2000" b="0" dirty="0"/>
              <a:t>(1 of 2)</a:t>
            </a:r>
            <a:endParaRPr lang="en-IN" sz="2000" dirty="0"/>
          </a:p>
        </p:txBody>
      </p:sp>
    </p:spTree>
    <p:extLst>
      <p:ext uri="{BB962C8B-B14F-4D97-AF65-F5344CB8AC3E}">
        <p14:creationId xmlns:p14="http://schemas.microsoft.com/office/powerpoint/2010/main" val="3026844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Personal Computer </a:t>
            </a:r>
            <a:r>
              <a:rPr lang="en-US" altLang="en-US" sz="2000" b="0" dirty="0"/>
              <a:t>(2 of 2)</a:t>
            </a:r>
            <a:endParaRPr lang="en-IN" sz="2000" dirty="0"/>
          </a:p>
        </p:txBody>
      </p:sp>
      <p:sp>
        <p:nvSpPr>
          <p:cNvPr id="10" name="Content Placeholder 9"/>
          <p:cNvSpPr>
            <a:spLocks noGrp="1"/>
          </p:cNvSpPr>
          <p:nvPr>
            <p:ph sz="quarter" idx="13"/>
          </p:nvPr>
        </p:nvSpPr>
        <p:spPr/>
        <p:txBody>
          <a:bodyPr/>
          <a:lstStyle/>
          <a:p>
            <a:pPr eaLnBrk="1" hangingPunct="1"/>
            <a:r>
              <a:rPr lang="en-US" altLang="en-US" dirty="0"/>
              <a:t>Businesses drawn to personal computers</a:t>
            </a:r>
          </a:p>
          <a:p>
            <a:pPr lvl="1" eaLnBrk="1" hangingPunct="1"/>
            <a:r>
              <a:rPr lang="en-US" altLang="en-US" dirty="0"/>
              <a:t>Computer spreadsheet program: VisiCalc</a:t>
            </a:r>
          </a:p>
          <a:p>
            <a:pPr lvl="1" eaLnBrk="1" hangingPunct="1"/>
            <a:r>
              <a:rPr lang="en-US" altLang="en-US" dirty="0"/>
              <a:t>I</a:t>
            </a:r>
            <a:r>
              <a:rPr lang="en-US" altLang="en-US" sz="100" dirty="0"/>
              <a:t> </a:t>
            </a:r>
            <a:r>
              <a:rPr lang="en-US" altLang="en-US" dirty="0"/>
              <a:t>B</a:t>
            </a:r>
            <a:r>
              <a:rPr lang="en-US" altLang="en-US" sz="100" dirty="0"/>
              <a:t> </a:t>
            </a:r>
            <a:r>
              <a:rPr lang="en-US" altLang="en-US" dirty="0"/>
              <a:t>M launches I</a:t>
            </a:r>
            <a:r>
              <a:rPr lang="en-US" altLang="en-US" sz="100" dirty="0"/>
              <a:t> </a:t>
            </a:r>
            <a:r>
              <a:rPr lang="en-US" altLang="en-US" dirty="0"/>
              <a:t>B</a:t>
            </a:r>
            <a:r>
              <a:rPr lang="en-US" altLang="en-US" sz="100" dirty="0"/>
              <a:t> </a:t>
            </a:r>
            <a:r>
              <a:rPr lang="en-US" altLang="en-US" dirty="0"/>
              <a:t>M P</a:t>
            </a:r>
            <a:r>
              <a:rPr lang="en-US" altLang="en-US" sz="100" dirty="0"/>
              <a:t> </a:t>
            </a:r>
            <a:r>
              <a:rPr lang="en-US" altLang="en-US" dirty="0"/>
              <a:t>C</a:t>
            </a:r>
          </a:p>
        </p:txBody>
      </p:sp>
    </p:spTree>
    <p:extLst>
      <p:ext uri="{BB962C8B-B14F-4D97-AF65-F5344CB8AC3E}">
        <p14:creationId xmlns:p14="http://schemas.microsoft.com/office/powerpoint/2010/main" val="757050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dirty="0"/>
              <a:t>1.3 Milestones in Networking</a:t>
            </a:r>
            <a:endParaRPr lang="en-IN" dirty="0"/>
          </a:p>
        </p:txBody>
      </p:sp>
    </p:spTree>
    <p:extLst>
      <p:ext uri="{BB962C8B-B14F-4D97-AF65-F5344CB8AC3E}">
        <p14:creationId xmlns:p14="http://schemas.microsoft.com/office/powerpoint/2010/main" val="394214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457200" y="5920509"/>
            <a:ext cx="8229600" cy="314038"/>
          </a:xfrm>
        </p:spPr>
        <p:txBody>
          <a:bodyPr/>
          <a:lstStyle/>
          <a:p>
            <a:pPr marL="432" indent="0">
              <a:buNone/>
            </a:pPr>
            <a:r>
              <a:rPr lang="en-US" altLang="en-US" sz="1400" dirty="0"/>
              <a:t>A semaphore telegraph tower on the first line from Paris to Lille (1794). (Interfoto/Alamy)</a:t>
            </a:r>
          </a:p>
        </p:txBody>
      </p:sp>
      <p:pic>
        <p:nvPicPr>
          <p:cNvPr id="6" name="Picture 5" descr="A photo, of a crowd of people as they mill around outside a tower in the middle distance. The short, stone tower is topped by a signaling devic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84399" y="1557338"/>
            <a:ext cx="2975203" cy="4099293"/>
          </a:xfrm>
          <a:prstGeom prst="rect">
            <a:avLst/>
          </a:prstGeom>
        </p:spPr>
      </p:pic>
      <p:sp>
        <p:nvSpPr>
          <p:cNvPr id="4" name="Title 3"/>
          <p:cNvSpPr>
            <a:spLocks noGrp="1"/>
          </p:cNvSpPr>
          <p:nvPr>
            <p:ph type="title"/>
          </p:nvPr>
        </p:nvSpPr>
        <p:spPr>
          <a:xfrm>
            <a:off x="457200" y="215371"/>
            <a:ext cx="8229600" cy="1097279"/>
          </a:xfrm>
        </p:spPr>
        <p:txBody>
          <a:bodyPr/>
          <a:lstStyle/>
          <a:p>
            <a:r>
              <a:rPr lang="en-US" sz="3400" dirty="0"/>
              <a:t>Early Networking: Semaphore Telegraph Tower</a:t>
            </a:r>
            <a:endParaRPr lang="en-IN" sz="3400" dirty="0"/>
          </a:p>
        </p:txBody>
      </p:sp>
    </p:spTree>
    <p:extLst>
      <p:ext uri="{BB962C8B-B14F-4D97-AF65-F5344CB8AC3E}">
        <p14:creationId xmlns:p14="http://schemas.microsoft.com/office/powerpoint/2010/main" val="4015474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Electricity and Electromagnetism</a:t>
            </a:r>
            <a:endParaRPr lang="en-IN" dirty="0"/>
          </a:p>
        </p:txBody>
      </p:sp>
      <p:sp>
        <p:nvSpPr>
          <p:cNvPr id="3" name="Content Placeholder 2"/>
          <p:cNvSpPr>
            <a:spLocks noGrp="1"/>
          </p:cNvSpPr>
          <p:nvPr>
            <p:ph sz="quarter" idx="13"/>
          </p:nvPr>
        </p:nvSpPr>
        <p:spPr/>
        <p:txBody>
          <a:bodyPr/>
          <a:lstStyle/>
          <a:p>
            <a:pPr eaLnBrk="1" hangingPunct="1"/>
            <a:r>
              <a:rPr lang="en-US" altLang="en-US" dirty="0"/>
              <a:t>Volta invented battery (1799)</a:t>
            </a:r>
          </a:p>
          <a:p>
            <a:pPr eaLnBrk="1" hangingPunct="1"/>
            <a:r>
              <a:rPr lang="en-US" altLang="en-US" dirty="0"/>
              <a:t>Oersted: electricity creates magnetic field</a:t>
            </a:r>
          </a:p>
          <a:p>
            <a:pPr eaLnBrk="1" hangingPunct="1"/>
            <a:r>
              <a:rPr lang="en-US" altLang="en-US" dirty="0"/>
              <a:t>Sturgeon constructed electromagnet</a:t>
            </a:r>
          </a:p>
          <a:p>
            <a:pPr eaLnBrk="1" hangingPunct="1"/>
            <a:r>
              <a:rPr lang="en-US" altLang="en-US" dirty="0"/>
              <a:t>Henry: communication using electromagnets (1830)</a:t>
            </a:r>
          </a:p>
        </p:txBody>
      </p:sp>
    </p:spTree>
    <p:extLst>
      <p:ext uri="{BB962C8B-B14F-4D97-AF65-F5344CB8AC3E}">
        <p14:creationId xmlns:p14="http://schemas.microsoft.com/office/powerpoint/2010/main" val="1301222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Telegraph</a:t>
            </a:r>
            <a:r>
              <a:rPr lang="en-US" altLang="en-US" sz="4000" dirty="0"/>
              <a:t> </a:t>
            </a:r>
            <a:r>
              <a:rPr lang="en-US" altLang="en-US" sz="2000" b="0" dirty="0"/>
              <a:t>(1 of 2)</a:t>
            </a:r>
            <a:endParaRPr lang="en-IN" sz="2000" dirty="0"/>
          </a:p>
        </p:txBody>
      </p:sp>
      <p:sp>
        <p:nvSpPr>
          <p:cNvPr id="3" name="Content Placeholder 2"/>
          <p:cNvSpPr>
            <a:spLocks noGrp="1"/>
          </p:cNvSpPr>
          <p:nvPr>
            <p:ph sz="quarter" idx="13"/>
          </p:nvPr>
        </p:nvSpPr>
        <p:spPr/>
        <p:txBody>
          <a:bodyPr/>
          <a:lstStyle/>
          <a:p>
            <a:pPr eaLnBrk="1" hangingPunct="1"/>
            <a:r>
              <a:rPr lang="en-US" altLang="en-US" dirty="0"/>
              <a:t>U.S. government funded first line</a:t>
            </a:r>
          </a:p>
          <a:p>
            <a:pPr lvl="1" eaLnBrk="1" hangingPunct="1"/>
            <a:r>
              <a:rPr lang="en-US" altLang="en-US" dirty="0"/>
              <a:t>40 miles from Washington, D.C. to Baltimore</a:t>
            </a:r>
          </a:p>
          <a:p>
            <a:pPr lvl="1" eaLnBrk="1" hangingPunct="1"/>
            <a:r>
              <a:rPr lang="en-US" altLang="en-US" dirty="0"/>
              <a:t>Built by Samuel Morse in 1843-1844</a:t>
            </a:r>
          </a:p>
          <a:p>
            <a:pPr eaLnBrk="1" hangingPunct="1"/>
            <a:r>
              <a:rPr lang="en-US" altLang="en-US" dirty="0"/>
              <a:t>Private networks flourished</a:t>
            </a:r>
          </a:p>
          <a:p>
            <a:pPr lvl="1" eaLnBrk="1" hangingPunct="1"/>
            <a:r>
              <a:rPr lang="en-US" altLang="en-US" dirty="0"/>
              <a:t>12,000 miles of lines in 1850</a:t>
            </a:r>
          </a:p>
          <a:p>
            <a:pPr lvl="1" eaLnBrk="1" hangingPunct="1"/>
            <a:r>
              <a:rPr lang="en-US" altLang="en-US" dirty="0"/>
              <a:t>Transcontinental line in 1861 put Pony Express out of business</a:t>
            </a:r>
          </a:p>
          <a:p>
            <a:pPr lvl="1" eaLnBrk="1" hangingPunct="1"/>
            <a:r>
              <a:rPr lang="en-US" altLang="en-US" dirty="0"/>
              <a:t>200,000 miles of lines by 1877</a:t>
            </a:r>
          </a:p>
        </p:txBody>
      </p:sp>
    </p:spTree>
    <p:extLst>
      <p:ext uri="{BB962C8B-B14F-4D97-AF65-F5344CB8AC3E}">
        <p14:creationId xmlns:p14="http://schemas.microsoft.com/office/powerpoint/2010/main" val="1623064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Telegraph</a:t>
            </a:r>
            <a:r>
              <a:rPr lang="en-US" altLang="en-US" sz="4000" dirty="0"/>
              <a:t> </a:t>
            </a:r>
            <a:r>
              <a:rPr lang="en-US" altLang="en-US" sz="2000" b="0" dirty="0"/>
              <a:t>(2 of 2)</a:t>
            </a:r>
            <a:endParaRPr lang="en-IN" sz="2000" dirty="0"/>
          </a:p>
        </p:txBody>
      </p:sp>
      <p:sp>
        <p:nvSpPr>
          <p:cNvPr id="3" name="Content Placeholder 2"/>
          <p:cNvSpPr>
            <a:spLocks noGrp="1"/>
          </p:cNvSpPr>
          <p:nvPr>
            <p:ph sz="quarter" idx="13"/>
          </p:nvPr>
        </p:nvSpPr>
        <p:spPr/>
        <p:txBody>
          <a:bodyPr/>
          <a:lstStyle/>
          <a:p>
            <a:pPr eaLnBrk="1" hangingPunct="1"/>
            <a:r>
              <a:rPr lang="en-US" altLang="en-US" dirty="0"/>
              <a:t>Technology proved versatile</a:t>
            </a:r>
          </a:p>
          <a:p>
            <a:pPr lvl="1" eaLnBrk="1" hangingPunct="1"/>
            <a:r>
              <a:rPr lang="en-US" altLang="en-US" dirty="0"/>
              <a:t>Fire alarm boxes</a:t>
            </a:r>
          </a:p>
          <a:p>
            <a:pPr lvl="1" eaLnBrk="1" hangingPunct="1"/>
            <a:r>
              <a:rPr lang="en-US" altLang="en-US" dirty="0"/>
              <a:t>Police call boxes</a:t>
            </a:r>
          </a:p>
        </p:txBody>
      </p:sp>
    </p:spTree>
    <p:extLst>
      <p:ext uri="{BB962C8B-B14F-4D97-AF65-F5344CB8AC3E}">
        <p14:creationId xmlns:p14="http://schemas.microsoft.com/office/powerpoint/2010/main" val="2829405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793508"/>
            <a:ext cx="8229600" cy="553029"/>
          </a:xfrm>
        </p:spPr>
        <p:txBody>
          <a:bodyPr/>
          <a:lstStyle/>
          <a:p>
            <a:pPr marL="432" indent="0">
              <a:buNone/>
            </a:pPr>
            <a:r>
              <a:rPr lang="en-US" altLang="en-US" sz="1400" dirty="0">
                <a:cs typeface="Arial" panose="020B0604020202020204" pitchFamily="34" charset="0"/>
              </a:rPr>
              <a:t>Pony Express riders lost their jobs when the U</a:t>
            </a:r>
            <a:r>
              <a:rPr lang="en-US" altLang="en-US" sz="100" dirty="0">
                <a:cs typeface="Arial" panose="020B0604020202020204" pitchFamily="34" charset="0"/>
              </a:rPr>
              <a:t> </a:t>
            </a:r>
            <a:r>
              <a:rPr lang="en-US" altLang="en-US" sz="1400" dirty="0">
                <a:cs typeface="Arial" panose="020B0604020202020204" pitchFamily="34" charset="0"/>
              </a:rPr>
              <a:t>S transcontinental telegraph line was completed in 1861. (North Wind Picture Archives / Alamy)</a:t>
            </a:r>
          </a:p>
        </p:txBody>
      </p:sp>
      <p:pic>
        <p:nvPicPr>
          <p:cNvPr id="4" name="Picture 3" descr="A drawing of a rider on horseback greets two men who are setting up one in a series of telegraph poles."/>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37940" y="1572718"/>
            <a:ext cx="7068120" cy="3903290"/>
          </a:xfrm>
          <a:prstGeom prst="rect">
            <a:avLst/>
          </a:prstGeom>
        </p:spPr>
      </p:pic>
      <p:sp>
        <p:nvSpPr>
          <p:cNvPr id="2" name="Title 1"/>
          <p:cNvSpPr>
            <a:spLocks noGrp="1"/>
          </p:cNvSpPr>
          <p:nvPr>
            <p:ph type="title"/>
          </p:nvPr>
        </p:nvSpPr>
        <p:spPr/>
        <p:txBody>
          <a:bodyPr/>
          <a:lstStyle/>
          <a:p>
            <a:r>
              <a:rPr lang="en-US" altLang="en-US" dirty="0"/>
              <a:t>Impact of Telegraph</a:t>
            </a:r>
            <a:endParaRPr lang="en-IN" dirty="0"/>
          </a:p>
        </p:txBody>
      </p:sp>
    </p:spTree>
    <p:extLst>
      <p:ext uri="{BB962C8B-B14F-4D97-AF65-F5344CB8AC3E}">
        <p14:creationId xmlns:p14="http://schemas.microsoft.com/office/powerpoint/2010/main" val="888975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Telephone</a:t>
            </a:r>
            <a:endParaRPr lang="en-IN" dirty="0"/>
          </a:p>
        </p:txBody>
      </p:sp>
      <p:sp>
        <p:nvSpPr>
          <p:cNvPr id="3" name="Content Placeholder 2"/>
          <p:cNvSpPr>
            <a:spLocks noGrp="1"/>
          </p:cNvSpPr>
          <p:nvPr>
            <p:ph sz="quarter" idx="13"/>
          </p:nvPr>
        </p:nvSpPr>
        <p:spPr/>
        <p:txBody>
          <a:bodyPr/>
          <a:lstStyle/>
          <a:p>
            <a:pPr eaLnBrk="1" hangingPunct="1"/>
            <a:r>
              <a:rPr lang="en-US" altLang="en-US" dirty="0"/>
              <a:t>Alexander Graham Bell</a:t>
            </a:r>
          </a:p>
          <a:p>
            <a:pPr lvl="1" eaLnBrk="1" hangingPunct="1"/>
            <a:r>
              <a:rPr lang="en-US" altLang="en-US" dirty="0"/>
              <a:t>Constructed harmonic telegraph</a:t>
            </a:r>
          </a:p>
          <a:p>
            <a:pPr lvl="1" eaLnBrk="1" hangingPunct="1"/>
            <a:r>
              <a:rPr lang="en-US" altLang="en-US" dirty="0"/>
              <a:t>Leveraged concept into first telephone</a:t>
            </a:r>
          </a:p>
          <a:p>
            <a:pPr eaLnBrk="1" hangingPunct="1"/>
            <a:r>
              <a:rPr lang="en-US" altLang="en-US" dirty="0"/>
              <a:t>Social impact of telephone</a:t>
            </a:r>
          </a:p>
          <a:p>
            <a:pPr lvl="1" eaLnBrk="1" hangingPunct="1"/>
            <a:r>
              <a:rPr lang="en-US" altLang="en-US" dirty="0"/>
              <a:t>Blurred public life / private life boundary</a:t>
            </a:r>
          </a:p>
          <a:p>
            <a:pPr lvl="1" eaLnBrk="1" hangingPunct="1"/>
            <a:r>
              <a:rPr lang="en-US" altLang="en-US" dirty="0"/>
              <a:t>Eroded traditional social hierarchies</a:t>
            </a:r>
          </a:p>
          <a:p>
            <a:pPr lvl="1" eaLnBrk="1" hangingPunct="1"/>
            <a:r>
              <a:rPr lang="en-US" altLang="en-US" dirty="0"/>
              <a:t>Reduced privacy</a:t>
            </a:r>
          </a:p>
          <a:p>
            <a:pPr lvl="1" eaLnBrk="1" hangingPunct="1"/>
            <a:r>
              <a:rPr lang="en-US" altLang="en-US" dirty="0"/>
              <a:t>Enabled first “online” communities</a:t>
            </a:r>
          </a:p>
        </p:txBody>
      </p:sp>
    </p:spTree>
    <p:extLst>
      <p:ext uri="{BB962C8B-B14F-4D97-AF65-F5344CB8AC3E}">
        <p14:creationId xmlns:p14="http://schemas.microsoft.com/office/powerpoint/2010/main" val="27789021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Typewriter and Teletype</a:t>
            </a:r>
            <a:endParaRPr lang="en-IN" dirty="0"/>
          </a:p>
        </p:txBody>
      </p:sp>
      <p:sp>
        <p:nvSpPr>
          <p:cNvPr id="3" name="Content Placeholder 2"/>
          <p:cNvSpPr>
            <a:spLocks noGrp="1"/>
          </p:cNvSpPr>
          <p:nvPr>
            <p:ph sz="quarter" idx="13"/>
          </p:nvPr>
        </p:nvSpPr>
        <p:spPr/>
        <p:txBody>
          <a:bodyPr/>
          <a:lstStyle/>
          <a:p>
            <a:pPr eaLnBrk="1" hangingPunct="1"/>
            <a:r>
              <a:rPr lang="en-US" altLang="en-US" dirty="0"/>
              <a:t>Typewriter</a:t>
            </a:r>
          </a:p>
          <a:p>
            <a:pPr lvl="1" eaLnBrk="1" hangingPunct="1"/>
            <a:r>
              <a:rPr lang="en-US" altLang="en-US" dirty="0"/>
              <a:t>Individual production of “type set” documents</a:t>
            </a:r>
          </a:p>
          <a:p>
            <a:pPr lvl="1" eaLnBrk="1" hangingPunct="1"/>
            <a:r>
              <a:rPr lang="en-US" altLang="en-US" dirty="0"/>
              <a:t>Common in offices by 1890s</a:t>
            </a:r>
          </a:p>
          <a:p>
            <a:pPr eaLnBrk="1" hangingPunct="1"/>
            <a:r>
              <a:rPr lang="en-US" altLang="en-US" dirty="0"/>
              <a:t>Teletype</a:t>
            </a:r>
          </a:p>
          <a:p>
            <a:pPr lvl="1" eaLnBrk="1" hangingPunct="1"/>
            <a:r>
              <a:rPr lang="en-US" altLang="en-US" dirty="0"/>
              <a:t>Typewriter connected to telegraph line</a:t>
            </a:r>
          </a:p>
          <a:p>
            <a:pPr lvl="1" eaLnBrk="1" hangingPunct="1"/>
            <a:r>
              <a:rPr lang="en-US" altLang="en-US" dirty="0"/>
              <a:t>Popular uses</a:t>
            </a:r>
          </a:p>
          <a:p>
            <a:pPr marL="1144800" lvl="2"/>
            <a:r>
              <a:rPr lang="en-US" altLang="en-US" dirty="0"/>
              <a:t>Transmitting news stories</a:t>
            </a:r>
          </a:p>
          <a:p>
            <a:pPr marL="1144800" lvl="2"/>
            <a:r>
              <a:rPr lang="en-US" altLang="en-US" dirty="0"/>
              <a:t>Sending records of stock transactions</a:t>
            </a:r>
          </a:p>
        </p:txBody>
      </p:sp>
    </p:spTree>
    <p:extLst>
      <p:ext uri="{BB962C8B-B14F-4D97-AF65-F5344CB8AC3E}">
        <p14:creationId xmlns:p14="http://schemas.microsoft.com/office/powerpoint/2010/main" val="4247600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006107"/>
            <a:ext cx="8496300" cy="1176483"/>
          </a:xfrm>
        </p:spPr>
        <p:txBody>
          <a:bodyPr/>
          <a:lstStyle/>
          <a:p>
            <a:pPr marL="432" indent="0">
              <a:buNone/>
            </a:pPr>
            <a:r>
              <a:rPr lang="en-US" sz="1800" dirty="0">
                <a:solidFill>
                  <a:schemeClr val="tx1"/>
                </a:solidFill>
              </a:rPr>
              <a:t>Low-cost computers and high-speed communication networks make possible the products of the Information Age, such as the Samsung Galaxy S9 Plus. It functions as a phone, text messager, email client, Web browser, camera, video recorder, digital compass, and much more.</a:t>
            </a:r>
          </a:p>
        </p:txBody>
      </p:sp>
      <p:pic>
        <p:nvPicPr>
          <p:cNvPr id="4" name="Picture 3" descr="A photograph shows a cup of coffee, a journal and pen on a table. In the center, a smartphone is held in a person’s hand."/>
          <p:cNvPicPr>
            <a:picLocks noChangeAspect="1"/>
          </p:cNvPicPr>
          <p:nvPr/>
        </p:nvPicPr>
        <p:blipFill>
          <a:blip r:embed="rId2"/>
          <a:stretch>
            <a:fillRect/>
          </a:stretch>
        </p:blipFill>
        <p:spPr>
          <a:xfrm>
            <a:off x="2093761" y="1579412"/>
            <a:ext cx="4956478" cy="3304318"/>
          </a:xfrm>
          <a:prstGeom prst="rect">
            <a:avLst/>
          </a:prstGeom>
        </p:spPr>
      </p:pic>
      <p:sp>
        <p:nvSpPr>
          <p:cNvPr id="2" name="Title 1"/>
          <p:cNvSpPr>
            <a:spLocks noGrp="1"/>
          </p:cNvSpPr>
          <p:nvPr>
            <p:ph type="title"/>
          </p:nvPr>
        </p:nvSpPr>
        <p:spPr/>
        <p:txBody>
          <a:bodyPr/>
          <a:lstStyle/>
          <a:p>
            <a:r>
              <a:rPr lang="en-US" altLang="en-US" dirty="0"/>
              <a:t>Figure 1-1: Samsung Galaxy S9 Plus</a:t>
            </a:r>
            <a:endParaRPr lang="en-IN" dirty="0"/>
          </a:p>
        </p:txBody>
      </p:sp>
    </p:spTree>
    <p:extLst>
      <p:ext uri="{BB962C8B-B14F-4D97-AF65-F5344CB8AC3E}">
        <p14:creationId xmlns:p14="http://schemas.microsoft.com/office/powerpoint/2010/main" val="18340293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Radio</a:t>
            </a:r>
            <a:endParaRPr lang="en-IN" dirty="0"/>
          </a:p>
        </p:txBody>
      </p:sp>
      <p:sp>
        <p:nvSpPr>
          <p:cNvPr id="3" name="Content Placeholder 2"/>
          <p:cNvSpPr>
            <a:spLocks noGrp="1"/>
          </p:cNvSpPr>
          <p:nvPr>
            <p:ph sz="quarter" idx="13"/>
          </p:nvPr>
        </p:nvSpPr>
        <p:spPr/>
        <p:txBody>
          <a:bodyPr/>
          <a:lstStyle/>
          <a:p>
            <a:pPr eaLnBrk="1" hangingPunct="1"/>
            <a:r>
              <a:rPr lang="en-US" altLang="en-US" dirty="0"/>
              <a:t>Pioneers</a:t>
            </a:r>
          </a:p>
          <a:p>
            <a:pPr lvl="1" eaLnBrk="1" hangingPunct="1"/>
            <a:r>
              <a:rPr lang="en-US" altLang="en-US" dirty="0"/>
              <a:t>Hertz generated electromagnetic waves</a:t>
            </a:r>
          </a:p>
          <a:p>
            <a:pPr lvl="1" eaLnBrk="1" hangingPunct="1"/>
            <a:r>
              <a:rPr lang="en-US" altLang="en-US" dirty="0"/>
              <a:t>Marconi invented radio</a:t>
            </a:r>
          </a:p>
          <a:p>
            <a:pPr eaLnBrk="1" hangingPunct="1"/>
            <a:r>
              <a:rPr lang="en-US" altLang="en-US" dirty="0"/>
              <a:t>First used in business</a:t>
            </a:r>
          </a:p>
          <a:p>
            <a:pPr lvl="1" eaLnBrk="1" hangingPunct="1"/>
            <a:r>
              <a:rPr lang="en-US" altLang="en-US" dirty="0"/>
              <a:t>Wireless telegraph</a:t>
            </a:r>
          </a:p>
          <a:p>
            <a:pPr lvl="1" eaLnBrk="1" hangingPunct="1"/>
            <a:r>
              <a:rPr lang="en-US" altLang="en-US" dirty="0"/>
              <a:t>Transmit voices</a:t>
            </a:r>
          </a:p>
          <a:p>
            <a:pPr eaLnBrk="1" hangingPunct="1"/>
            <a:r>
              <a:rPr lang="en-US" altLang="en-US" dirty="0"/>
              <a:t>Entertainment uses</a:t>
            </a:r>
          </a:p>
          <a:p>
            <a:pPr lvl="1" eaLnBrk="1" hangingPunct="1"/>
            <a:r>
              <a:rPr lang="en-US" altLang="en-US" dirty="0"/>
              <a:t>Suggested by Sarnoff</a:t>
            </a:r>
          </a:p>
          <a:p>
            <a:pPr lvl="1" eaLnBrk="1" hangingPunct="1"/>
            <a:r>
              <a:rPr lang="en-US" altLang="en-US" dirty="0"/>
              <a:t>Important entertainment medium by 1930s</a:t>
            </a:r>
          </a:p>
        </p:txBody>
      </p:sp>
    </p:spTree>
    <p:extLst>
      <p:ext uri="{BB962C8B-B14F-4D97-AF65-F5344CB8AC3E}">
        <p14:creationId xmlns:p14="http://schemas.microsoft.com/office/powerpoint/2010/main" val="871893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Television</a:t>
            </a:r>
            <a:endParaRPr lang="en-IN" dirty="0"/>
          </a:p>
        </p:txBody>
      </p:sp>
      <p:sp>
        <p:nvSpPr>
          <p:cNvPr id="3" name="Content Placeholder 2"/>
          <p:cNvSpPr>
            <a:spLocks noGrp="1"/>
          </p:cNvSpPr>
          <p:nvPr>
            <p:ph sz="quarter" idx="13"/>
          </p:nvPr>
        </p:nvSpPr>
        <p:spPr/>
        <p:txBody>
          <a:bodyPr/>
          <a:lstStyle/>
          <a:p>
            <a:pPr eaLnBrk="1" hangingPunct="1"/>
            <a:r>
              <a:rPr lang="en-US" altLang="en-US" dirty="0"/>
              <a:t>Became popular in 1950s</a:t>
            </a:r>
          </a:p>
          <a:p>
            <a:pPr lvl="1" eaLnBrk="1" hangingPunct="1"/>
            <a:r>
              <a:rPr lang="en-US" altLang="en-US" dirty="0"/>
              <a:t>Price fell dramatically</a:t>
            </a:r>
          </a:p>
          <a:p>
            <a:pPr lvl="1" eaLnBrk="1" hangingPunct="1"/>
            <a:r>
              <a:rPr lang="en-US" altLang="en-US" dirty="0"/>
              <a:t>Number of stations increased</a:t>
            </a:r>
          </a:p>
          <a:p>
            <a:pPr eaLnBrk="1" hangingPunct="1"/>
            <a:r>
              <a:rPr lang="en-US" altLang="en-US" dirty="0"/>
              <a:t>Social effects</a:t>
            </a:r>
          </a:p>
          <a:p>
            <a:pPr lvl="1" eaLnBrk="1" hangingPunct="1"/>
            <a:r>
              <a:rPr lang="en-US" altLang="en-US" dirty="0"/>
              <a:t>Worldwide audiences</a:t>
            </a:r>
          </a:p>
          <a:p>
            <a:pPr lvl="1" eaLnBrk="1" hangingPunct="1"/>
            <a:r>
              <a:rPr lang="en-US" altLang="en-US" dirty="0"/>
              <a:t>Networks strive to be first to deliver news</a:t>
            </a:r>
          </a:p>
          <a:p>
            <a:pPr lvl="1" eaLnBrk="1" hangingPunct="1"/>
            <a:r>
              <a:rPr lang="en-US" altLang="en-US" dirty="0"/>
              <a:t>Impact of incorrect information; e.g., 2000 presidential election</a:t>
            </a:r>
          </a:p>
        </p:txBody>
      </p:sp>
    </p:spTree>
    <p:extLst>
      <p:ext uri="{BB962C8B-B14F-4D97-AF65-F5344CB8AC3E}">
        <p14:creationId xmlns:p14="http://schemas.microsoft.com/office/powerpoint/2010/main" val="4250224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660734"/>
            <a:ext cx="8229600" cy="490683"/>
          </a:xfrm>
        </p:spPr>
        <p:txBody>
          <a:bodyPr/>
          <a:lstStyle/>
          <a:p>
            <a:pPr marL="432" indent="0">
              <a:buNone/>
            </a:pPr>
            <a:r>
              <a:rPr lang="en-US" altLang="en-US" sz="1400" dirty="0"/>
              <a:t>On July 20, 1969, television images of Neil Armstrong walking on the Moon were broadcast to hundreds of millions of viewers around the world. (Courtesy of NASA)</a:t>
            </a:r>
          </a:p>
        </p:txBody>
      </p:sp>
      <p:pic>
        <p:nvPicPr>
          <p:cNvPr id="4" name="Picture 3" descr="A grainy, black and white still from footage of the first moon landi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12064" y="1568065"/>
            <a:ext cx="4919872" cy="3742650"/>
          </a:xfrm>
          <a:prstGeom prst="rect">
            <a:avLst/>
          </a:prstGeom>
        </p:spPr>
      </p:pic>
      <p:sp>
        <p:nvSpPr>
          <p:cNvPr id="2" name="Title 1"/>
          <p:cNvSpPr>
            <a:spLocks noGrp="1"/>
          </p:cNvSpPr>
          <p:nvPr>
            <p:ph type="title"/>
          </p:nvPr>
        </p:nvSpPr>
        <p:spPr/>
        <p:txBody>
          <a:bodyPr/>
          <a:lstStyle/>
          <a:p>
            <a:r>
              <a:rPr lang="en-US" sz="3400" dirty="0"/>
              <a:t>Hundreds of Millions Watch Moon Landing in 1969</a:t>
            </a:r>
            <a:endParaRPr lang="en-IN" sz="3400" dirty="0"/>
          </a:p>
        </p:txBody>
      </p:sp>
    </p:spTree>
    <p:extLst>
      <p:ext uri="{BB962C8B-B14F-4D97-AF65-F5344CB8AC3E}">
        <p14:creationId xmlns:p14="http://schemas.microsoft.com/office/powerpoint/2010/main" val="8190685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Remote Computing</a:t>
            </a:r>
            <a:endParaRPr lang="en-IN" dirty="0"/>
          </a:p>
        </p:txBody>
      </p:sp>
      <p:sp>
        <p:nvSpPr>
          <p:cNvPr id="3" name="Content Placeholder 2"/>
          <p:cNvSpPr>
            <a:spLocks noGrp="1"/>
          </p:cNvSpPr>
          <p:nvPr>
            <p:ph sz="quarter" idx="13"/>
          </p:nvPr>
        </p:nvSpPr>
        <p:spPr/>
        <p:txBody>
          <a:bodyPr/>
          <a:lstStyle/>
          <a:p>
            <a:pPr eaLnBrk="1" hangingPunct="1"/>
            <a:r>
              <a:rPr lang="en-US" altLang="en-US" dirty="0"/>
              <a:t>Stibitz and Williams built Complex Number Calculator at Bell Labs</a:t>
            </a:r>
          </a:p>
          <a:p>
            <a:pPr eaLnBrk="1" hangingPunct="1"/>
            <a:r>
              <a:rPr lang="en-US" altLang="en-US" dirty="0"/>
              <a:t>Bell Labs part of A</a:t>
            </a:r>
            <a:r>
              <a:rPr lang="en-US" altLang="en-US" sz="100" dirty="0"/>
              <a:t> </a:t>
            </a:r>
            <a:r>
              <a:rPr lang="en-US" altLang="en-US" dirty="0"/>
              <a:t>T&amp;T (phone company)</a:t>
            </a:r>
          </a:p>
          <a:p>
            <a:pPr eaLnBrk="1" hangingPunct="1"/>
            <a:r>
              <a:rPr lang="en-US" altLang="en-US" dirty="0"/>
              <a:t>Teletype chosen for input/output</a:t>
            </a:r>
          </a:p>
          <a:p>
            <a:pPr eaLnBrk="1" hangingPunct="1"/>
            <a:r>
              <a:rPr lang="en-US" altLang="en-US" dirty="0"/>
              <a:t>Allowed operator to be distant from machine</a:t>
            </a:r>
          </a:p>
          <a:p>
            <a:pPr eaLnBrk="1" hangingPunct="1"/>
            <a:r>
              <a:rPr lang="en-US" altLang="en-US" dirty="0"/>
              <a:t>Long-distance demonstration between New Hampshire and New York City</a:t>
            </a:r>
          </a:p>
        </p:txBody>
      </p:sp>
    </p:spTree>
    <p:extLst>
      <p:ext uri="{BB962C8B-B14F-4D97-AF65-F5344CB8AC3E}">
        <p14:creationId xmlns:p14="http://schemas.microsoft.com/office/powerpoint/2010/main" val="1852886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ARPANET</a:t>
            </a:r>
            <a:endParaRPr lang="en-IN" dirty="0"/>
          </a:p>
        </p:txBody>
      </p:sp>
      <p:sp>
        <p:nvSpPr>
          <p:cNvPr id="3" name="Content Placeholder 2"/>
          <p:cNvSpPr>
            <a:spLocks noGrp="1"/>
          </p:cNvSpPr>
          <p:nvPr>
            <p:ph sz="quarter" idx="13"/>
          </p:nvPr>
        </p:nvSpPr>
        <p:spPr/>
        <p:txBody>
          <a:bodyPr/>
          <a:lstStyle/>
          <a:p>
            <a:pPr eaLnBrk="1" hangingPunct="1"/>
            <a:r>
              <a:rPr lang="en-US" altLang="en-US" dirty="0"/>
              <a:t>D</a:t>
            </a:r>
            <a:r>
              <a:rPr lang="en-US" altLang="en-US" sz="100" dirty="0"/>
              <a:t> </a:t>
            </a:r>
            <a:r>
              <a:rPr lang="en-US" altLang="en-US" dirty="0"/>
              <a:t>o</a:t>
            </a:r>
            <a:r>
              <a:rPr lang="en-US" altLang="en-US" sz="100" dirty="0"/>
              <a:t> </a:t>
            </a:r>
            <a:r>
              <a:rPr lang="en-US" altLang="en-US" dirty="0"/>
              <a:t>D created A</a:t>
            </a:r>
            <a:r>
              <a:rPr lang="en-US" altLang="en-US" sz="100" dirty="0"/>
              <a:t> </a:t>
            </a:r>
            <a:r>
              <a:rPr lang="en-US" altLang="en-US" dirty="0"/>
              <a:t>R</a:t>
            </a:r>
            <a:r>
              <a:rPr lang="en-US" altLang="en-US" sz="100" dirty="0"/>
              <a:t> </a:t>
            </a:r>
            <a:r>
              <a:rPr lang="en-US" altLang="en-US" dirty="0"/>
              <a:t>P</a:t>
            </a:r>
            <a:r>
              <a:rPr lang="en-US" altLang="en-US" sz="100" dirty="0"/>
              <a:t> </a:t>
            </a:r>
            <a:r>
              <a:rPr lang="en-US" altLang="en-US" dirty="0"/>
              <a:t>A in late 1950s</a:t>
            </a:r>
          </a:p>
          <a:p>
            <a:pPr eaLnBrk="1" hangingPunct="1"/>
            <a:r>
              <a:rPr lang="en-US" altLang="en-US" dirty="0"/>
              <a:t>Licklider conceived of “Galactic Network”</a:t>
            </a:r>
          </a:p>
          <a:p>
            <a:pPr eaLnBrk="1" hangingPunct="1"/>
            <a:r>
              <a:rPr lang="en-US" altLang="en-US" dirty="0"/>
              <a:t>Decentralized design to improve survivability</a:t>
            </a:r>
          </a:p>
          <a:p>
            <a:pPr eaLnBrk="1" hangingPunct="1"/>
            <a:r>
              <a:rPr lang="en-US" altLang="en-US" dirty="0"/>
              <a:t>Packet-switching replaced circuit switching</a:t>
            </a:r>
          </a:p>
        </p:txBody>
      </p:sp>
    </p:spTree>
    <p:extLst>
      <p:ext uri="{BB962C8B-B14F-4D97-AF65-F5344CB8AC3E}">
        <p14:creationId xmlns:p14="http://schemas.microsoft.com/office/powerpoint/2010/main" val="3016126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941288"/>
            <a:ext cx="8229600" cy="293256"/>
          </a:xfrm>
        </p:spPr>
        <p:txBody>
          <a:bodyPr/>
          <a:lstStyle/>
          <a:p>
            <a:pPr marL="432" indent="0">
              <a:buNone/>
            </a:pPr>
            <a:r>
              <a:rPr lang="en-US" altLang="en-US" sz="1400" dirty="0"/>
              <a:t>Comparison of circuit-switched networking (a) and packet-switched networking (b).</a:t>
            </a:r>
            <a:endParaRPr lang="en-US" altLang="en-US" sz="1400" dirty="0">
              <a:cs typeface="Arial" panose="020B0604020202020204" pitchFamily="34" charset="0"/>
            </a:endParaRPr>
          </a:p>
        </p:txBody>
      </p:sp>
      <p:pic>
        <p:nvPicPr>
          <p:cNvPr id="4" name="Picture 3" descr="The top computer network shows eight computers. Each computer is marked with an a, b or c, or is unmarked. There are two computers with each mark or lack thereof. A line leads from each computer into a series of five boxes. Except for a bold black line connecting both computers marked a, it is not possible to determine which computer is linked to which. The bottom computer network shows the same computers linked to the same five boxes, but with smaller boxes along the interconnecting lines. All of the interconnecting lines are of the same width now."/>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98469" y="1571371"/>
            <a:ext cx="4347062" cy="4026987"/>
          </a:xfrm>
          <a:prstGeom prst="rect">
            <a:avLst/>
          </a:prstGeom>
        </p:spPr>
      </p:pic>
      <p:sp>
        <p:nvSpPr>
          <p:cNvPr id="2" name="Title 1"/>
          <p:cNvSpPr>
            <a:spLocks noGrp="1"/>
          </p:cNvSpPr>
          <p:nvPr>
            <p:ph type="title"/>
          </p:nvPr>
        </p:nvSpPr>
        <p:spPr/>
        <p:txBody>
          <a:bodyPr/>
          <a:lstStyle/>
          <a:p>
            <a:r>
              <a:rPr lang="en-IN" sz="3400" dirty="0"/>
              <a:t>Circuit-Switched v</a:t>
            </a:r>
            <a:r>
              <a:rPr lang="en-IN" sz="100" dirty="0">
                <a:solidFill>
                  <a:schemeClr val="bg1"/>
                </a:solidFill>
              </a:rPr>
              <a:t>ersu</a:t>
            </a:r>
            <a:r>
              <a:rPr lang="en-IN" sz="3400" dirty="0"/>
              <a:t>s Packet-Switched Networks</a:t>
            </a:r>
          </a:p>
        </p:txBody>
      </p:sp>
    </p:spTree>
    <p:extLst>
      <p:ext uri="{BB962C8B-B14F-4D97-AF65-F5344CB8AC3E}">
        <p14:creationId xmlns:p14="http://schemas.microsoft.com/office/powerpoint/2010/main" val="33571319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Email</a:t>
            </a:r>
            <a:endParaRPr lang="en-IN" dirty="0"/>
          </a:p>
        </p:txBody>
      </p:sp>
      <p:sp>
        <p:nvSpPr>
          <p:cNvPr id="3" name="Content Placeholder 2"/>
          <p:cNvSpPr>
            <a:spLocks noGrp="1"/>
          </p:cNvSpPr>
          <p:nvPr>
            <p:ph sz="quarter" idx="13"/>
          </p:nvPr>
        </p:nvSpPr>
        <p:spPr/>
        <p:txBody>
          <a:bodyPr/>
          <a:lstStyle/>
          <a:p>
            <a:pPr eaLnBrk="1" hangingPunct="1"/>
            <a:r>
              <a:rPr lang="en-US" altLang="en-US" dirty="0"/>
              <a:t>Creation</a:t>
            </a:r>
          </a:p>
          <a:p>
            <a:pPr lvl="1" eaLnBrk="1" hangingPunct="1"/>
            <a:r>
              <a:rPr lang="en-US" altLang="en-US" dirty="0"/>
              <a:t>Tomlinson at B</a:t>
            </a:r>
            <a:r>
              <a:rPr lang="en-US" altLang="en-US" sz="100" dirty="0"/>
              <a:t> </a:t>
            </a:r>
            <a:r>
              <a:rPr lang="en-US" altLang="en-US" dirty="0"/>
              <a:t>B</a:t>
            </a:r>
            <a:r>
              <a:rPr lang="en-US" altLang="en-US" sz="100" dirty="0"/>
              <a:t> </a:t>
            </a:r>
            <a:r>
              <a:rPr lang="en-US" altLang="en-US" dirty="0"/>
              <a:t>N wrote software to send, receive email messages</a:t>
            </a:r>
          </a:p>
          <a:p>
            <a:pPr lvl="1" eaLnBrk="1" hangingPunct="1"/>
            <a:r>
              <a:rPr lang="en-US" altLang="en-US" dirty="0"/>
              <a:t>Roberts created email utility</a:t>
            </a:r>
          </a:p>
          <a:p>
            <a:pPr eaLnBrk="1" hangingPunct="1"/>
            <a:r>
              <a:rPr lang="en-US" altLang="en-US" dirty="0"/>
              <a:t>Current status</a:t>
            </a:r>
          </a:p>
          <a:p>
            <a:pPr lvl="1" eaLnBrk="1" hangingPunct="1"/>
            <a:r>
              <a:rPr lang="en-US" altLang="en-US" dirty="0"/>
              <a:t>One of world’s most important communication technologies</a:t>
            </a:r>
          </a:p>
          <a:p>
            <a:pPr lvl="1" eaLnBrk="1" hangingPunct="1"/>
            <a:r>
              <a:rPr lang="en-US" altLang="en-US" dirty="0"/>
              <a:t>Billions of messages sent in U.S. every day</a:t>
            </a:r>
          </a:p>
        </p:txBody>
      </p:sp>
    </p:spTree>
    <p:extLst>
      <p:ext uri="{BB962C8B-B14F-4D97-AF65-F5344CB8AC3E}">
        <p14:creationId xmlns:p14="http://schemas.microsoft.com/office/powerpoint/2010/main" val="1243980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Internet</a:t>
            </a:r>
            <a:endParaRPr lang="en-IN" dirty="0"/>
          </a:p>
        </p:txBody>
      </p:sp>
      <p:sp>
        <p:nvSpPr>
          <p:cNvPr id="3" name="Content Placeholder 2"/>
          <p:cNvSpPr>
            <a:spLocks noGrp="1"/>
          </p:cNvSpPr>
          <p:nvPr>
            <p:ph sz="quarter" idx="13"/>
          </p:nvPr>
        </p:nvSpPr>
        <p:spPr/>
        <p:txBody>
          <a:bodyPr/>
          <a:lstStyle/>
          <a:p>
            <a:pPr eaLnBrk="1" hangingPunct="1"/>
            <a:r>
              <a:rPr lang="en-US" altLang="en-US" dirty="0"/>
              <a:t>Kahn conceived of open architecture networking</a:t>
            </a:r>
          </a:p>
          <a:p>
            <a:pPr eaLnBrk="1" hangingPunct="1"/>
            <a:r>
              <a:rPr lang="en-US" altLang="en-US" dirty="0"/>
              <a:t>Cerf and Kahn designed T</a:t>
            </a:r>
            <a:r>
              <a:rPr lang="en-US" altLang="en-US" sz="100" dirty="0"/>
              <a:t> </a:t>
            </a:r>
            <a:r>
              <a:rPr lang="en-US" altLang="en-US" dirty="0"/>
              <a:t>C</a:t>
            </a:r>
            <a:r>
              <a:rPr lang="en-US" altLang="en-US" sz="100" dirty="0"/>
              <a:t> </a:t>
            </a:r>
            <a:r>
              <a:rPr lang="en-US" altLang="en-US" dirty="0"/>
              <a:t>P/I</a:t>
            </a:r>
            <a:r>
              <a:rPr lang="en-US" altLang="en-US" sz="100" dirty="0"/>
              <a:t> </a:t>
            </a:r>
            <a:r>
              <a:rPr lang="en-US" altLang="en-US" dirty="0"/>
              <a:t>P protocol</a:t>
            </a:r>
          </a:p>
          <a:p>
            <a:pPr eaLnBrk="1" hangingPunct="1"/>
            <a:r>
              <a:rPr lang="en-US" altLang="en-US" dirty="0"/>
              <a:t>Internet: network of networks communicating using</a:t>
            </a:r>
            <a:br>
              <a:rPr lang="en-US" altLang="en-US" dirty="0"/>
            </a:br>
            <a:r>
              <a:rPr lang="en-US" altLang="en-US" dirty="0"/>
              <a:t>T</a:t>
            </a:r>
            <a:r>
              <a:rPr lang="en-US" altLang="en-US" sz="100" dirty="0"/>
              <a:t> </a:t>
            </a:r>
            <a:r>
              <a:rPr lang="en-US" altLang="en-US" dirty="0"/>
              <a:t>C</a:t>
            </a:r>
            <a:r>
              <a:rPr lang="en-US" altLang="en-US" sz="100" dirty="0"/>
              <a:t> </a:t>
            </a:r>
            <a:r>
              <a:rPr lang="en-US" altLang="en-US" dirty="0"/>
              <a:t>P/I</a:t>
            </a:r>
            <a:r>
              <a:rPr lang="en-US" altLang="en-US" sz="100" dirty="0"/>
              <a:t> </a:t>
            </a:r>
            <a:r>
              <a:rPr lang="en-US" altLang="en-US" dirty="0"/>
              <a:t>P</a:t>
            </a:r>
          </a:p>
        </p:txBody>
      </p:sp>
    </p:spTree>
    <p:extLst>
      <p:ext uri="{BB962C8B-B14F-4D97-AF65-F5344CB8AC3E}">
        <p14:creationId xmlns:p14="http://schemas.microsoft.com/office/powerpoint/2010/main" val="34829154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N</a:t>
            </a:r>
            <a:r>
              <a:rPr lang="en-US" altLang="en-US" sz="100" dirty="0"/>
              <a:t> </a:t>
            </a:r>
            <a:r>
              <a:rPr lang="en-US" altLang="en-US" dirty="0"/>
              <a:t>S</a:t>
            </a:r>
            <a:r>
              <a:rPr lang="en-US" altLang="en-US" sz="100" dirty="0"/>
              <a:t> </a:t>
            </a:r>
            <a:r>
              <a:rPr lang="en-US" altLang="en-US" dirty="0"/>
              <a:t>F</a:t>
            </a:r>
            <a:r>
              <a:rPr lang="en-US" altLang="en-US" sz="100" dirty="0"/>
              <a:t> </a:t>
            </a:r>
            <a:r>
              <a:rPr lang="en-US" altLang="en-US" dirty="0"/>
              <a:t>NET</a:t>
            </a:r>
            <a:endParaRPr lang="en-IN" dirty="0"/>
          </a:p>
        </p:txBody>
      </p:sp>
      <p:sp>
        <p:nvSpPr>
          <p:cNvPr id="3" name="Content Placeholder 2"/>
          <p:cNvSpPr>
            <a:spLocks noGrp="1"/>
          </p:cNvSpPr>
          <p:nvPr>
            <p:ph sz="quarter" idx="13"/>
          </p:nvPr>
        </p:nvSpPr>
        <p:spPr>
          <a:xfrm>
            <a:off x="457199" y="1556326"/>
            <a:ext cx="8572501" cy="4434275"/>
          </a:xfrm>
        </p:spPr>
        <p:txBody>
          <a:bodyPr/>
          <a:lstStyle/>
          <a:p>
            <a:pPr eaLnBrk="1" hangingPunct="1"/>
            <a:r>
              <a:rPr lang="en-US" altLang="en-US" dirty="0"/>
              <a:t>Created by National Science Foundation</a:t>
            </a:r>
          </a:p>
          <a:p>
            <a:pPr eaLnBrk="1" hangingPunct="1"/>
            <a:r>
              <a:rPr lang="en-US" altLang="en-US" dirty="0"/>
              <a:t>Provided access grants to universities</a:t>
            </a:r>
          </a:p>
          <a:p>
            <a:pPr eaLnBrk="1" hangingPunct="1"/>
            <a:r>
              <a:rPr lang="en-US" altLang="en-US" dirty="0"/>
              <a:t>Encouraged commercial subscribers for regional networks</a:t>
            </a:r>
          </a:p>
          <a:p>
            <a:pPr eaLnBrk="1" hangingPunct="1"/>
            <a:r>
              <a:rPr lang="en-US" altLang="en-US" dirty="0"/>
              <a:t>Banned commercial traffic on N</a:t>
            </a:r>
            <a:r>
              <a:rPr lang="en-US" altLang="en-US" sz="200" dirty="0"/>
              <a:t> </a:t>
            </a:r>
            <a:r>
              <a:rPr lang="en-US" altLang="en-US" dirty="0"/>
              <a:t>S</a:t>
            </a:r>
            <a:r>
              <a:rPr lang="en-US" altLang="en-US" sz="200" dirty="0"/>
              <a:t> </a:t>
            </a:r>
            <a:r>
              <a:rPr lang="en-US" altLang="en-US" dirty="0"/>
              <a:t>F</a:t>
            </a:r>
            <a:r>
              <a:rPr lang="en-US" altLang="en-US" sz="200" dirty="0"/>
              <a:t> </a:t>
            </a:r>
            <a:r>
              <a:rPr lang="en-US" altLang="en-US" dirty="0"/>
              <a:t>NET Backbone</a:t>
            </a:r>
          </a:p>
          <a:p>
            <a:pPr eaLnBrk="1" hangingPunct="1"/>
            <a:r>
              <a:rPr lang="en-US" altLang="en-US" dirty="0"/>
              <a:t>Private companies developed long-distance Internet connections</a:t>
            </a:r>
          </a:p>
          <a:p>
            <a:pPr eaLnBrk="1" hangingPunct="1"/>
            <a:r>
              <a:rPr lang="en-US" altLang="en-US" dirty="0"/>
              <a:t>After private networks established, N</a:t>
            </a:r>
            <a:r>
              <a:rPr lang="en-US" altLang="en-US" sz="200" dirty="0"/>
              <a:t> </a:t>
            </a:r>
            <a:r>
              <a:rPr lang="en-US" altLang="en-US" dirty="0"/>
              <a:t>S</a:t>
            </a:r>
            <a:r>
              <a:rPr lang="en-US" altLang="en-US" sz="200" dirty="0"/>
              <a:t> </a:t>
            </a:r>
            <a:r>
              <a:rPr lang="en-US" altLang="en-US" dirty="0"/>
              <a:t>F shut down N</a:t>
            </a:r>
            <a:r>
              <a:rPr lang="en-US" altLang="en-US" sz="200" dirty="0"/>
              <a:t> </a:t>
            </a:r>
            <a:r>
              <a:rPr lang="en-US" altLang="en-US" dirty="0"/>
              <a:t>S</a:t>
            </a:r>
            <a:r>
              <a:rPr lang="en-US" altLang="en-US" sz="200" dirty="0"/>
              <a:t> </a:t>
            </a:r>
            <a:r>
              <a:rPr lang="en-US" altLang="en-US" dirty="0"/>
              <a:t>F</a:t>
            </a:r>
            <a:r>
              <a:rPr lang="en-US" altLang="en-US" sz="200" dirty="0"/>
              <a:t> </a:t>
            </a:r>
            <a:r>
              <a:rPr lang="en-US" altLang="en-US" dirty="0"/>
              <a:t>NET Backbone</a:t>
            </a:r>
          </a:p>
        </p:txBody>
      </p:sp>
    </p:spTree>
    <p:extLst>
      <p:ext uri="{BB962C8B-B14F-4D97-AF65-F5344CB8AC3E}">
        <p14:creationId xmlns:p14="http://schemas.microsoft.com/office/powerpoint/2010/main" val="11104221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Broadband</a:t>
            </a:r>
            <a:endParaRPr lang="en-IN" dirty="0"/>
          </a:p>
        </p:txBody>
      </p:sp>
      <p:sp>
        <p:nvSpPr>
          <p:cNvPr id="3" name="Content Placeholder 2"/>
          <p:cNvSpPr>
            <a:spLocks noGrp="1"/>
          </p:cNvSpPr>
          <p:nvPr>
            <p:ph sz="quarter" idx="13"/>
          </p:nvPr>
        </p:nvSpPr>
        <p:spPr/>
        <p:txBody>
          <a:bodyPr/>
          <a:lstStyle/>
          <a:p>
            <a:pPr eaLnBrk="1" hangingPunct="1"/>
            <a:r>
              <a:rPr lang="en-US" altLang="en-US" dirty="0"/>
              <a:t>Broadband</a:t>
            </a:r>
          </a:p>
          <a:p>
            <a:pPr lvl="1" eaLnBrk="1" hangingPunct="1"/>
            <a:r>
              <a:rPr lang="en-US" altLang="en-US" dirty="0"/>
              <a:t>High-speed Internet connection</a:t>
            </a:r>
          </a:p>
          <a:p>
            <a:pPr lvl="1" eaLnBrk="1" hangingPunct="1"/>
            <a:r>
              <a:rPr lang="en-US" altLang="en-US" dirty="0"/>
              <a:t>Makes feasible transfer of very large files (e.g., video)</a:t>
            </a:r>
          </a:p>
          <a:p>
            <a:pPr lvl="1" eaLnBrk="1" hangingPunct="1"/>
            <a:r>
              <a:rPr lang="en-US" altLang="en-US" dirty="0"/>
              <a:t>Growth in file-swapping growth parallels growth in broadband</a:t>
            </a:r>
          </a:p>
          <a:p>
            <a:pPr eaLnBrk="1" hangingPunct="1"/>
            <a:r>
              <a:rPr lang="en-US" altLang="en-US" dirty="0"/>
              <a:t>Typical broadband speeds</a:t>
            </a:r>
          </a:p>
          <a:p>
            <a:pPr lvl="1" eaLnBrk="1" hangingPunct="1"/>
            <a:r>
              <a:rPr lang="en-US" altLang="en-US" dirty="0"/>
              <a:t>South Korea (#1): 28.6 megabits/second</a:t>
            </a:r>
          </a:p>
          <a:p>
            <a:pPr lvl="1" eaLnBrk="1" hangingPunct="1"/>
            <a:r>
              <a:rPr lang="en-US" altLang="en-US" dirty="0"/>
              <a:t>Norway (#2): 23.5 megabits/second</a:t>
            </a:r>
          </a:p>
          <a:p>
            <a:pPr lvl="1" eaLnBrk="1" hangingPunct="1"/>
            <a:r>
              <a:rPr lang="en-US" altLang="en-US" dirty="0"/>
              <a:t>Sweden (#3): 22.5 megabits/second</a:t>
            </a:r>
          </a:p>
          <a:p>
            <a:pPr lvl="1" eaLnBrk="1" hangingPunct="1"/>
            <a:r>
              <a:rPr lang="en-US" altLang="en-US" dirty="0"/>
              <a:t>United States (#10): 18.7 megabits/second</a:t>
            </a:r>
          </a:p>
        </p:txBody>
      </p:sp>
    </p:spTree>
    <p:extLst>
      <p:ext uri="{BB962C8B-B14F-4D97-AF65-F5344CB8AC3E}">
        <p14:creationId xmlns:p14="http://schemas.microsoft.com/office/powerpoint/2010/main" val="3556490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Impact of Modern Computing and Communications Systems</a:t>
            </a:r>
            <a:endParaRPr lang="en-IN" sz="3400" dirty="0"/>
          </a:p>
        </p:txBody>
      </p:sp>
      <p:sp>
        <p:nvSpPr>
          <p:cNvPr id="3" name="Content Placeholder 2"/>
          <p:cNvSpPr>
            <a:spLocks noGrp="1"/>
          </p:cNvSpPr>
          <p:nvPr>
            <p:ph sz="quarter" idx="13"/>
          </p:nvPr>
        </p:nvSpPr>
        <p:spPr/>
        <p:txBody>
          <a:bodyPr/>
          <a:lstStyle/>
          <a:p>
            <a:pPr eaLnBrk="1" hangingPunct="1"/>
            <a:r>
              <a:rPr lang="en-US" altLang="en-US" dirty="0"/>
              <a:t>World in 1950</a:t>
            </a:r>
          </a:p>
          <a:p>
            <a:pPr lvl="1"/>
            <a:r>
              <a:rPr lang="en-US" altLang="en-US" dirty="0"/>
              <a:t>Only a handful of electronic digital computers</a:t>
            </a:r>
          </a:p>
          <a:p>
            <a:pPr lvl="1"/>
            <a:r>
              <a:rPr lang="en-US" altLang="en-US" dirty="0"/>
              <a:t>Internet did not exist</a:t>
            </a:r>
          </a:p>
          <a:p>
            <a:r>
              <a:rPr lang="en-US" altLang="en-US" dirty="0"/>
              <a:t>Contemporary world</a:t>
            </a:r>
          </a:p>
          <a:p>
            <a:pPr lvl="1"/>
            <a:r>
              <a:rPr lang="en-US" altLang="en-US" dirty="0"/>
              <a:t>Networked devices containing embedded microprocessors surround us</a:t>
            </a:r>
          </a:p>
          <a:p>
            <a:pPr lvl="1"/>
            <a:r>
              <a:rPr lang="en-US" altLang="en-US" dirty="0"/>
              <a:t>We engage with these devices for hours each day</a:t>
            </a:r>
          </a:p>
        </p:txBody>
      </p:sp>
    </p:spTree>
    <p:extLst>
      <p:ext uri="{BB962C8B-B14F-4D97-AF65-F5344CB8AC3E}">
        <p14:creationId xmlns:p14="http://schemas.microsoft.com/office/powerpoint/2010/main" val="2197991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Wireless Networks</a:t>
            </a:r>
            <a:endParaRPr lang="en-IN" dirty="0"/>
          </a:p>
        </p:txBody>
      </p:sp>
      <p:sp>
        <p:nvSpPr>
          <p:cNvPr id="3" name="Content Placeholder 2"/>
          <p:cNvSpPr>
            <a:spLocks noGrp="1"/>
          </p:cNvSpPr>
          <p:nvPr>
            <p:ph sz="quarter" idx="13"/>
          </p:nvPr>
        </p:nvSpPr>
        <p:spPr/>
        <p:txBody>
          <a:bodyPr/>
          <a:lstStyle/>
          <a:p>
            <a:r>
              <a:rPr lang="en-US" altLang="en-US" dirty="0"/>
              <a:t>Cell phones</a:t>
            </a:r>
          </a:p>
          <a:p>
            <a:pPr lvl="1"/>
            <a:r>
              <a:rPr lang="en-US" altLang="en-US" dirty="0"/>
              <a:t>Appeared in 1973, weighed 2 ½ pounds</a:t>
            </a:r>
          </a:p>
          <a:p>
            <a:pPr lvl="1"/>
            <a:r>
              <a:rPr lang="en-US" altLang="en-US" dirty="0"/>
              <a:t>Now weigh a few ounces and also support texting and broadband Internet access</a:t>
            </a:r>
          </a:p>
          <a:p>
            <a:r>
              <a:rPr lang="en-US" altLang="en-US" dirty="0"/>
              <a:t>Public access wireless local area networks</a:t>
            </a:r>
          </a:p>
          <a:p>
            <a:pPr lvl="1"/>
            <a:r>
              <a:rPr lang="en-US" altLang="en-US" dirty="0"/>
              <a:t>Proposed in 1993</a:t>
            </a:r>
          </a:p>
          <a:p>
            <a:pPr lvl="1"/>
            <a:r>
              <a:rPr lang="en-US" altLang="en-US" dirty="0"/>
              <a:t>Hotspot: wireless Internet access point</a:t>
            </a:r>
          </a:p>
          <a:p>
            <a:pPr lvl="1"/>
            <a:r>
              <a:rPr lang="en-US" altLang="en-US" dirty="0"/>
              <a:t>Wi-Fi most common hotspot technology</a:t>
            </a:r>
          </a:p>
        </p:txBody>
      </p:sp>
    </p:spTree>
    <p:extLst>
      <p:ext uri="{BB962C8B-B14F-4D97-AF65-F5344CB8AC3E}">
        <p14:creationId xmlns:p14="http://schemas.microsoft.com/office/powerpoint/2010/main" val="9965711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Cloud Computing </a:t>
            </a:r>
            <a:r>
              <a:rPr lang="en-US" altLang="en-US" sz="2000" b="0" dirty="0"/>
              <a:t>(1 of 2)</a:t>
            </a:r>
            <a:endParaRPr lang="en-IN" sz="2000" b="0" dirty="0"/>
          </a:p>
        </p:txBody>
      </p:sp>
      <p:sp>
        <p:nvSpPr>
          <p:cNvPr id="3" name="Content Placeholder 2"/>
          <p:cNvSpPr>
            <a:spLocks noGrp="1"/>
          </p:cNvSpPr>
          <p:nvPr>
            <p:ph sz="quarter" idx="13"/>
          </p:nvPr>
        </p:nvSpPr>
        <p:spPr>
          <a:xfrm>
            <a:off x="457200" y="1556326"/>
            <a:ext cx="8229600" cy="4539674"/>
          </a:xfrm>
        </p:spPr>
        <p:txBody>
          <a:bodyPr/>
          <a:lstStyle/>
          <a:p>
            <a:r>
              <a:rPr lang="en-US" altLang="en-US" dirty="0"/>
              <a:t>Cloud computing: utilization of remote computing resources over Internet</a:t>
            </a:r>
          </a:p>
          <a:p>
            <a:r>
              <a:rPr lang="en-US" altLang="en-US" dirty="0"/>
              <a:t>Enablers of cloud computing</a:t>
            </a:r>
          </a:p>
          <a:p>
            <a:pPr lvl="1"/>
            <a:r>
              <a:rPr lang="en-US" altLang="en-US" dirty="0"/>
              <a:t>High-speed networks</a:t>
            </a:r>
          </a:p>
          <a:p>
            <a:pPr lvl="1"/>
            <a:r>
              <a:rPr lang="en-US" altLang="en-US" dirty="0"/>
              <a:t>High-performance, low-cost microprocessors</a:t>
            </a:r>
          </a:p>
          <a:p>
            <a:pPr lvl="1"/>
            <a:r>
              <a:rPr lang="en-US" altLang="en-US" dirty="0"/>
              <a:t>Virtualization: software allowing a single physical computer to emulate many virtual computing devices</a:t>
            </a:r>
          </a:p>
          <a:p>
            <a:r>
              <a:rPr lang="en-US" altLang="en-US" dirty="0"/>
              <a:t>Advantages of cloud computing</a:t>
            </a:r>
          </a:p>
          <a:p>
            <a:pPr lvl="1"/>
            <a:r>
              <a:rPr lang="en-US" altLang="en-US" dirty="0"/>
              <a:t>Massive data centers have an economy of scale</a:t>
            </a:r>
          </a:p>
          <a:p>
            <a:pPr lvl="1"/>
            <a:r>
              <a:rPr lang="en-US" altLang="en-US" dirty="0"/>
              <a:t>Users gain flexible use of computing resources</a:t>
            </a:r>
          </a:p>
        </p:txBody>
      </p:sp>
    </p:spTree>
    <p:extLst>
      <p:ext uri="{BB962C8B-B14F-4D97-AF65-F5344CB8AC3E}">
        <p14:creationId xmlns:p14="http://schemas.microsoft.com/office/powerpoint/2010/main" val="556654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Cloud Computing </a:t>
            </a:r>
            <a:r>
              <a:rPr lang="en-US" altLang="en-US" sz="2000" b="0" dirty="0"/>
              <a:t>(2 of 2)</a:t>
            </a:r>
            <a:endParaRPr lang="en-IN" sz="2000" b="0" dirty="0"/>
          </a:p>
        </p:txBody>
      </p:sp>
      <p:sp>
        <p:nvSpPr>
          <p:cNvPr id="3" name="Content Placeholder 2"/>
          <p:cNvSpPr>
            <a:spLocks noGrp="1"/>
          </p:cNvSpPr>
          <p:nvPr>
            <p:ph sz="quarter" idx="13"/>
          </p:nvPr>
        </p:nvSpPr>
        <p:spPr/>
        <p:txBody>
          <a:bodyPr/>
          <a:lstStyle/>
          <a:p>
            <a:r>
              <a:rPr lang="en-US" altLang="en-US" dirty="0"/>
              <a:t>Software as a service</a:t>
            </a:r>
          </a:p>
          <a:p>
            <a:pPr lvl="1"/>
            <a:r>
              <a:rPr lang="en-US" altLang="en-US" dirty="0"/>
              <a:t>Use of remote computing resources to deliver applications to user</a:t>
            </a:r>
          </a:p>
          <a:p>
            <a:pPr lvl="1"/>
            <a:r>
              <a:rPr lang="en-US" altLang="en-US" dirty="0"/>
              <a:t>Microsoft Office 365, for example</a:t>
            </a:r>
          </a:p>
          <a:p>
            <a:r>
              <a:rPr lang="en-US" altLang="en-US" dirty="0"/>
              <a:t>Infrastructure as a service</a:t>
            </a:r>
          </a:p>
          <a:p>
            <a:pPr lvl="1"/>
            <a:r>
              <a:rPr lang="en-US" altLang="en-US" dirty="0"/>
              <a:t>Use of remove storage and computational resources on a pay-as-you-go basis</a:t>
            </a:r>
          </a:p>
          <a:p>
            <a:pPr lvl="1"/>
            <a:r>
              <a:rPr lang="en-US" altLang="en-US" dirty="0"/>
              <a:t>Examples: Amazon Web Services, Microsoft Azure, Google Cloud Platform, I</a:t>
            </a:r>
            <a:r>
              <a:rPr lang="en-US" altLang="en-US" sz="100" dirty="0"/>
              <a:t> </a:t>
            </a:r>
            <a:r>
              <a:rPr lang="en-US" altLang="en-US" dirty="0"/>
              <a:t>B</a:t>
            </a:r>
            <a:r>
              <a:rPr lang="en-US" altLang="en-US" sz="100" dirty="0"/>
              <a:t> </a:t>
            </a:r>
            <a:r>
              <a:rPr lang="en-US" altLang="en-US" dirty="0"/>
              <a:t>M Cloud</a:t>
            </a:r>
          </a:p>
        </p:txBody>
      </p:sp>
    </p:spTree>
    <p:extLst>
      <p:ext uri="{BB962C8B-B14F-4D97-AF65-F5344CB8AC3E}">
        <p14:creationId xmlns:p14="http://schemas.microsoft.com/office/powerpoint/2010/main" val="5092720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1.4 Milestones in Information Storage and Retrieval</a:t>
            </a:r>
            <a:endParaRPr lang="en-IN" dirty="0"/>
          </a:p>
        </p:txBody>
      </p:sp>
    </p:spTree>
    <p:extLst>
      <p:ext uri="{BB962C8B-B14F-4D97-AF65-F5344CB8AC3E}">
        <p14:creationId xmlns:p14="http://schemas.microsoft.com/office/powerpoint/2010/main" val="27858824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Greek Alphabet</a:t>
            </a:r>
            <a:endParaRPr lang="en-IN" dirty="0"/>
          </a:p>
        </p:txBody>
      </p:sp>
      <p:sp>
        <p:nvSpPr>
          <p:cNvPr id="5" name="Content Placeholder 4"/>
          <p:cNvSpPr>
            <a:spLocks noGrp="1"/>
          </p:cNvSpPr>
          <p:nvPr>
            <p:ph sz="quarter" idx="13"/>
          </p:nvPr>
        </p:nvSpPr>
        <p:spPr/>
        <p:txBody>
          <a:bodyPr/>
          <a:lstStyle/>
          <a:p>
            <a:r>
              <a:rPr lang="en-US" altLang="en-US" dirty="0"/>
              <a:t>True alphabet: letters for both consonant and vowel sounds</a:t>
            </a:r>
          </a:p>
          <a:p>
            <a:r>
              <a:rPr lang="en-US" altLang="en-US" dirty="0"/>
              <a:t>750 B</a:t>
            </a:r>
            <a:r>
              <a:rPr lang="en-US" altLang="en-US" sz="100" dirty="0"/>
              <a:t> </a:t>
            </a:r>
            <a:r>
              <a:rPr lang="en-US" altLang="en-US" dirty="0"/>
              <a:t>C: Greeks developed first true alphabet with 24 characters</a:t>
            </a:r>
          </a:p>
          <a:p>
            <a:r>
              <a:rPr lang="en-US" altLang="en-US" dirty="0"/>
              <a:t>Simple, efficient way of transforming spoken words into written form</a:t>
            </a:r>
          </a:p>
          <a:p>
            <a:r>
              <a:rPr lang="en-US" altLang="en-US" dirty="0"/>
              <a:t>Oral culture transitioned to written culture</a:t>
            </a:r>
          </a:p>
        </p:txBody>
      </p:sp>
    </p:spTree>
    <p:extLst>
      <p:ext uri="{BB962C8B-B14F-4D97-AF65-F5344CB8AC3E}">
        <p14:creationId xmlns:p14="http://schemas.microsoft.com/office/powerpoint/2010/main" val="8533180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Codex and Paper</a:t>
            </a:r>
            <a:endParaRPr lang="en-IN" dirty="0"/>
          </a:p>
        </p:txBody>
      </p:sp>
      <p:sp>
        <p:nvSpPr>
          <p:cNvPr id="3" name="Content Placeholder 2"/>
          <p:cNvSpPr>
            <a:spLocks noGrp="1"/>
          </p:cNvSpPr>
          <p:nvPr>
            <p:ph sz="quarter" idx="13"/>
          </p:nvPr>
        </p:nvSpPr>
        <p:spPr/>
        <p:txBody>
          <a:bodyPr/>
          <a:lstStyle/>
          <a:p>
            <a:pPr eaLnBrk="1" hangingPunct="1"/>
            <a:r>
              <a:rPr lang="en-US" altLang="en-US" dirty="0"/>
              <a:t>Codex</a:t>
            </a:r>
          </a:p>
          <a:p>
            <a:pPr lvl="1" eaLnBrk="1" hangingPunct="1"/>
            <a:r>
              <a:rPr lang="en-US" altLang="en-US" dirty="0"/>
              <a:t>Rectangular pages sewn together on one side</a:t>
            </a:r>
          </a:p>
          <a:p>
            <a:pPr lvl="1" eaLnBrk="1" hangingPunct="1"/>
            <a:r>
              <a:rPr lang="en-US" altLang="en-US" dirty="0"/>
              <a:t>Replaced papyrus scrolls as way of storing books</a:t>
            </a:r>
          </a:p>
          <a:p>
            <a:pPr lvl="1" eaLnBrk="1" hangingPunct="1"/>
            <a:r>
              <a:rPr lang="en-US" altLang="en-US" dirty="0"/>
              <a:t>Allowed quicker access to particular passages</a:t>
            </a:r>
          </a:p>
          <a:p>
            <a:pPr lvl="1" eaLnBrk="1" hangingPunct="1"/>
            <a:r>
              <a:rPr lang="en-US" altLang="en-US" dirty="0"/>
              <a:t>First produced by hand, then by wood engraving</a:t>
            </a:r>
          </a:p>
          <a:p>
            <a:pPr eaLnBrk="1" hangingPunct="1"/>
            <a:r>
              <a:rPr lang="en-US" altLang="en-US" dirty="0"/>
              <a:t>Paper</a:t>
            </a:r>
          </a:p>
          <a:p>
            <a:pPr lvl="1" eaLnBrk="1" hangingPunct="1"/>
            <a:r>
              <a:rPr lang="en-US" altLang="en-US" dirty="0"/>
              <a:t>Invented by Chinese, brought to Europe in late Middle Ages</a:t>
            </a:r>
          </a:p>
          <a:p>
            <a:pPr lvl="1" eaLnBrk="1" hangingPunct="1"/>
            <a:r>
              <a:rPr lang="en-US" altLang="en-US" dirty="0"/>
              <a:t>By 15</a:t>
            </a:r>
            <a:r>
              <a:rPr lang="en-US" altLang="en-US" baseline="30000" dirty="0"/>
              <a:t>th</a:t>
            </a:r>
            <a:r>
              <a:rPr lang="en-US" altLang="en-US" dirty="0"/>
              <a:t> century replaced parchment for pages in less expensive codices</a:t>
            </a:r>
          </a:p>
        </p:txBody>
      </p:sp>
    </p:spTree>
    <p:extLst>
      <p:ext uri="{BB962C8B-B14F-4D97-AF65-F5344CB8AC3E}">
        <p14:creationId xmlns:p14="http://schemas.microsoft.com/office/powerpoint/2010/main" val="18906333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Gutenberg’s Printing Press</a:t>
            </a:r>
            <a:endParaRPr lang="en-IN" dirty="0"/>
          </a:p>
        </p:txBody>
      </p:sp>
      <p:sp>
        <p:nvSpPr>
          <p:cNvPr id="3" name="Content Placeholder 2"/>
          <p:cNvSpPr>
            <a:spLocks noGrp="1"/>
          </p:cNvSpPr>
          <p:nvPr>
            <p:ph sz="quarter" idx="13"/>
          </p:nvPr>
        </p:nvSpPr>
        <p:spPr/>
        <p:txBody>
          <a:bodyPr/>
          <a:lstStyle/>
          <a:p>
            <a:pPr eaLnBrk="1" hangingPunct="1"/>
            <a:r>
              <a:rPr lang="en-US" altLang="en-US" dirty="0"/>
              <a:t>Based on movable metal type</a:t>
            </a:r>
          </a:p>
          <a:p>
            <a:pPr eaLnBrk="1" hangingPunct="1"/>
            <a:r>
              <a:rPr lang="en-US" altLang="en-US" dirty="0"/>
              <a:t>Church principal customer of early publishers</a:t>
            </a:r>
          </a:p>
          <a:p>
            <a:pPr eaLnBrk="1" hangingPunct="1"/>
            <a:r>
              <a:rPr lang="en-US" altLang="en-US" dirty="0"/>
              <a:t>Powerful mass communication tool</a:t>
            </a:r>
          </a:p>
          <a:p>
            <a:pPr eaLnBrk="1" hangingPunct="1"/>
            <a:r>
              <a:rPr lang="en-US" altLang="en-US" dirty="0"/>
              <a:t>Printing press’s impact on Reformation</a:t>
            </a:r>
          </a:p>
          <a:p>
            <a:pPr lvl="1" eaLnBrk="1" hangingPunct="1"/>
            <a:r>
              <a:rPr lang="en-US" altLang="en-US" dirty="0"/>
              <a:t>More than 300,000 copies of Luther’s publications</a:t>
            </a:r>
          </a:p>
          <a:p>
            <a:pPr lvl="1" eaLnBrk="1" hangingPunct="1"/>
            <a:r>
              <a:rPr lang="en-US" altLang="en-US" dirty="0"/>
              <a:t>Protestants out-published Catholics by 10-to-1 in the middle 16</a:t>
            </a:r>
            <a:r>
              <a:rPr lang="en-US" altLang="en-US" baseline="30000" dirty="0"/>
              <a:t>th</a:t>
            </a:r>
            <a:r>
              <a:rPr lang="en-US" altLang="en-US" dirty="0"/>
              <a:t> century</a:t>
            </a:r>
          </a:p>
        </p:txBody>
      </p:sp>
    </p:spTree>
    <p:extLst>
      <p:ext uri="{BB962C8B-B14F-4D97-AF65-F5344CB8AC3E}">
        <p14:creationId xmlns:p14="http://schemas.microsoft.com/office/powerpoint/2010/main" val="8835865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Newspapers</a:t>
            </a:r>
            <a:endParaRPr lang="en-IN" dirty="0"/>
          </a:p>
        </p:txBody>
      </p:sp>
      <p:sp>
        <p:nvSpPr>
          <p:cNvPr id="3" name="Content Placeholder 2"/>
          <p:cNvSpPr>
            <a:spLocks noGrp="1"/>
          </p:cNvSpPr>
          <p:nvPr>
            <p:ph sz="quarter" idx="13"/>
          </p:nvPr>
        </p:nvSpPr>
        <p:spPr/>
        <p:txBody>
          <a:bodyPr/>
          <a:lstStyle/>
          <a:p>
            <a:pPr eaLnBrk="1" hangingPunct="1"/>
            <a:r>
              <a:rPr lang="en-US" altLang="en-US" dirty="0"/>
              <a:t>Newspapers: Stimulated free expression</a:t>
            </a:r>
          </a:p>
          <a:p>
            <a:pPr eaLnBrk="1" hangingPunct="1"/>
            <a:r>
              <a:rPr lang="en-US" altLang="en-US" dirty="0"/>
              <a:t>Governments responded</a:t>
            </a:r>
          </a:p>
          <a:p>
            <a:pPr lvl="1" eaLnBrk="1" hangingPunct="1"/>
            <a:r>
              <a:rPr lang="en-US" altLang="en-US" dirty="0"/>
              <a:t>Licensing</a:t>
            </a:r>
          </a:p>
          <a:p>
            <a:pPr lvl="1" eaLnBrk="1" hangingPunct="1"/>
            <a:r>
              <a:rPr lang="en-US" altLang="en-US" dirty="0"/>
              <a:t>Censorship</a:t>
            </a:r>
          </a:p>
          <a:p>
            <a:pPr eaLnBrk="1" hangingPunct="1"/>
            <a:r>
              <a:rPr lang="en-US" altLang="en-US" dirty="0"/>
              <a:t>Impact on American Revolution</a:t>
            </a:r>
          </a:p>
          <a:p>
            <a:pPr lvl="1" eaLnBrk="1" hangingPunct="1"/>
            <a:r>
              <a:rPr lang="en-US" altLang="en-US" dirty="0"/>
              <a:t>Newspapers helped unify colonies</a:t>
            </a:r>
          </a:p>
          <a:p>
            <a:pPr lvl="1" eaLnBrk="1" hangingPunct="1"/>
            <a:r>
              <a:rPr lang="en-US" altLang="en-US" dirty="0"/>
              <a:t>Swayed public opinion toward independence</a:t>
            </a:r>
          </a:p>
        </p:txBody>
      </p:sp>
    </p:spTree>
    <p:extLst>
      <p:ext uri="{BB962C8B-B14F-4D97-AF65-F5344CB8AC3E}">
        <p14:creationId xmlns:p14="http://schemas.microsoft.com/office/powerpoint/2010/main" val="21842488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Hypertext</a:t>
            </a:r>
            <a:endParaRPr lang="en-IN" dirty="0"/>
          </a:p>
        </p:txBody>
      </p:sp>
      <p:sp>
        <p:nvSpPr>
          <p:cNvPr id="3" name="Content Placeholder 2"/>
          <p:cNvSpPr>
            <a:spLocks noGrp="1"/>
          </p:cNvSpPr>
          <p:nvPr>
            <p:ph sz="quarter" idx="13"/>
          </p:nvPr>
        </p:nvSpPr>
        <p:spPr/>
        <p:txBody>
          <a:bodyPr/>
          <a:lstStyle/>
          <a:p>
            <a:pPr eaLnBrk="1" hangingPunct="1"/>
            <a:r>
              <a:rPr lang="en-US" altLang="en-US" dirty="0"/>
              <a:t>Vannevar Bush envisioned Memex</a:t>
            </a:r>
          </a:p>
          <a:p>
            <a:pPr eaLnBrk="1" hangingPunct="1"/>
            <a:r>
              <a:rPr lang="en-US" altLang="en-US" dirty="0"/>
              <a:t>Ted Nelson</a:t>
            </a:r>
          </a:p>
          <a:p>
            <a:pPr lvl="1" eaLnBrk="1" hangingPunct="1"/>
            <a:r>
              <a:rPr lang="en-US" altLang="en-US" dirty="0"/>
              <a:t>Coined word hypertext</a:t>
            </a:r>
          </a:p>
          <a:p>
            <a:pPr lvl="1" eaLnBrk="1" hangingPunct="1"/>
            <a:r>
              <a:rPr lang="en-US" altLang="en-US" dirty="0"/>
              <a:t>Proposed creation of Xanadu</a:t>
            </a:r>
          </a:p>
          <a:p>
            <a:pPr eaLnBrk="1" hangingPunct="1"/>
            <a:r>
              <a:rPr lang="en-US" altLang="en-US" dirty="0"/>
              <a:t>Douglas Engelbart</a:t>
            </a:r>
          </a:p>
          <a:p>
            <a:pPr lvl="1" eaLnBrk="1" hangingPunct="1"/>
            <a:r>
              <a:rPr lang="en-US" altLang="en-US" dirty="0"/>
              <a:t>Directed construction of N</a:t>
            </a:r>
            <a:r>
              <a:rPr lang="en-US" altLang="en-US" sz="100" dirty="0"/>
              <a:t> </a:t>
            </a:r>
            <a:r>
              <a:rPr lang="en-US" altLang="en-US" dirty="0"/>
              <a:t>L</a:t>
            </a:r>
            <a:r>
              <a:rPr lang="en-US" altLang="en-US" sz="100" dirty="0"/>
              <a:t> </a:t>
            </a:r>
            <a:r>
              <a:rPr lang="en-US" altLang="en-US" dirty="0"/>
              <a:t>S (oNLine System)</a:t>
            </a:r>
          </a:p>
          <a:p>
            <a:pPr lvl="1" eaLnBrk="1" hangingPunct="1"/>
            <a:r>
              <a:rPr lang="en-US" altLang="en-US" dirty="0"/>
              <a:t>Demonstrated windows, email, mouse, videoconferencing</a:t>
            </a:r>
          </a:p>
        </p:txBody>
      </p:sp>
    </p:spTree>
    <p:extLst>
      <p:ext uri="{BB962C8B-B14F-4D97-AF65-F5344CB8AC3E}">
        <p14:creationId xmlns:p14="http://schemas.microsoft.com/office/powerpoint/2010/main" val="4411540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795817"/>
            <a:ext cx="8229600" cy="490683"/>
          </a:xfrm>
        </p:spPr>
        <p:txBody>
          <a:bodyPr/>
          <a:lstStyle/>
          <a:p>
            <a:pPr marL="432" indent="0">
              <a:buNone/>
            </a:pPr>
            <a:r>
              <a:rPr lang="en-US" altLang="en-US" sz="1400" dirty="0"/>
              <a:t>Douglas Engelbart rehearses for his presentation at the 1968 Fall Joint Computer Conference. It is still called “the mother of all demos.” (P</a:t>
            </a:r>
            <a:r>
              <a:rPr lang="en-US" altLang="en-US" sz="100" dirty="0"/>
              <a:t> </a:t>
            </a:r>
            <a:r>
              <a:rPr lang="en-US" altLang="en-US" sz="1400" dirty="0"/>
              <a:t>V</a:t>
            </a:r>
            <a:r>
              <a:rPr lang="en-US" altLang="en-US" sz="100" dirty="0"/>
              <a:t> </a:t>
            </a:r>
            <a:r>
              <a:rPr lang="en-US" altLang="en-US" sz="1400" dirty="0"/>
              <a:t>D</a:t>
            </a:r>
            <a:r>
              <a:rPr lang="en-US" altLang="en-US" sz="100" dirty="0"/>
              <a:t> </a:t>
            </a:r>
            <a:r>
              <a:rPr lang="en-US" altLang="en-US" sz="1400" dirty="0"/>
              <a:t>E/Bridgeman Images)</a:t>
            </a:r>
          </a:p>
        </p:txBody>
      </p:sp>
      <p:pic>
        <p:nvPicPr>
          <p:cNvPr id="4" name="Picture 3" descr="Image of an older man while seated at a desk. A white wire connected to an earpiece runs out of the frame. There is a blackboard with several notes in the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69337" y="1562178"/>
            <a:ext cx="3005327" cy="4107720"/>
          </a:xfrm>
          <a:prstGeom prst="rect">
            <a:avLst/>
          </a:prstGeom>
        </p:spPr>
      </p:pic>
      <p:sp>
        <p:nvSpPr>
          <p:cNvPr id="2" name="Title 1"/>
          <p:cNvSpPr>
            <a:spLocks noGrp="1"/>
          </p:cNvSpPr>
          <p:nvPr>
            <p:ph type="title"/>
          </p:nvPr>
        </p:nvSpPr>
        <p:spPr/>
        <p:txBody>
          <a:bodyPr/>
          <a:lstStyle/>
          <a:p>
            <a:r>
              <a:rPr lang="en-US" sz="3400" dirty="0"/>
              <a:t>Douglas Engelbart Rehearses for “the Mother of All Demos”</a:t>
            </a:r>
            <a:endParaRPr lang="en-IN" sz="3400" dirty="0"/>
          </a:p>
        </p:txBody>
      </p:sp>
    </p:spTree>
    <p:extLst>
      <p:ext uri="{BB962C8B-B14F-4D97-AF65-F5344CB8AC3E}">
        <p14:creationId xmlns:p14="http://schemas.microsoft.com/office/powerpoint/2010/main" val="3589103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400" dirty="0"/>
              <a:t>Our Relationship with Technology</a:t>
            </a:r>
            <a:r>
              <a:rPr lang="en-US" altLang="en-US" dirty="0"/>
              <a:t> </a:t>
            </a:r>
            <a:r>
              <a:rPr lang="en-US" altLang="en-US" sz="2000" b="0" dirty="0"/>
              <a:t>(1 of 2)</a:t>
            </a:r>
            <a:endParaRPr lang="en-IN" sz="2000" b="0" dirty="0"/>
          </a:p>
        </p:txBody>
      </p:sp>
      <p:sp>
        <p:nvSpPr>
          <p:cNvPr id="3" name="Content Placeholder 2"/>
          <p:cNvSpPr>
            <a:spLocks noGrp="1"/>
          </p:cNvSpPr>
          <p:nvPr>
            <p:ph sz="quarter" idx="13"/>
          </p:nvPr>
        </p:nvSpPr>
        <p:spPr/>
        <p:txBody>
          <a:bodyPr/>
          <a:lstStyle/>
          <a:p>
            <a:pPr eaLnBrk="1" hangingPunct="1"/>
            <a:r>
              <a:rPr lang="en-US" altLang="en-US" dirty="0"/>
              <a:t>Dynamic between people, technology</a:t>
            </a:r>
          </a:p>
          <a:p>
            <a:pPr lvl="1" eaLnBrk="1" hangingPunct="1"/>
            <a:r>
              <a:rPr lang="en-US" altLang="en-US" dirty="0"/>
              <a:t>People create, adopt technology</a:t>
            </a:r>
          </a:p>
          <a:p>
            <a:pPr lvl="1" eaLnBrk="1" hangingPunct="1"/>
            <a:r>
              <a:rPr lang="en-US" altLang="en-US" dirty="0"/>
              <a:t>Once adopted, technology changes society</a:t>
            </a:r>
          </a:p>
          <a:p>
            <a:pPr eaLnBrk="1" hangingPunct="1"/>
            <a:r>
              <a:rPr lang="en-US" altLang="en-US" dirty="0"/>
              <a:t>Using technology can change people</a:t>
            </a:r>
          </a:p>
          <a:p>
            <a:pPr lvl="1" eaLnBrk="1" hangingPunct="1"/>
            <a:r>
              <a:rPr lang="en-US" altLang="en-US" dirty="0"/>
              <a:t>Experiences cause physical changes in brains (e.g., London taxi drivers)</a:t>
            </a:r>
          </a:p>
          <a:p>
            <a:pPr lvl="1" eaLnBrk="1" hangingPunct="1"/>
            <a:r>
              <a:rPr lang="en-US" altLang="en-US" dirty="0"/>
              <a:t>Getting information releases dopamine in brain, producing a desire to seek out additional information</a:t>
            </a:r>
          </a:p>
          <a:p>
            <a:pPr lvl="1" eaLnBrk="1" hangingPunct="1"/>
            <a:r>
              <a:rPr lang="en-US" altLang="en-US" dirty="0"/>
              <a:t>Experiences with technology can have psychological effects, too (e.g., dependency on cell phones)</a:t>
            </a:r>
          </a:p>
        </p:txBody>
      </p:sp>
    </p:spTree>
    <p:extLst>
      <p:ext uri="{BB962C8B-B14F-4D97-AF65-F5344CB8AC3E}">
        <p14:creationId xmlns:p14="http://schemas.microsoft.com/office/powerpoint/2010/main" val="2881723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Graphical User Interface </a:t>
            </a:r>
            <a:r>
              <a:rPr lang="en-US" altLang="en-US" sz="2000" b="0" dirty="0"/>
              <a:t>(1 of 2)</a:t>
            </a:r>
            <a:endParaRPr lang="en-IN" sz="2000" dirty="0"/>
          </a:p>
        </p:txBody>
      </p:sp>
      <p:sp>
        <p:nvSpPr>
          <p:cNvPr id="3" name="Content Placeholder 2"/>
          <p:cNvSpPr>
            <a:spLocks noGrp="1"/>
          </p:cNvSpPr>
          <p:nvPr>
            <p:ph sz="quarter" idx="13"/>
          </p:nvPr>
        </p:nvSpPr>
        <p:spPr/>
        <p:txBody>
          <a:bodyPr/>
          <a:lstStyle/>
          <a:p>
            <a:pPr eaLnBrk="1" hangingPunct="1"/>
            <a:r>
              <a:rPr lang="en-US" altLang="en-US" dirty="0"/>
              <a:t>Xerox P</a:t>
            </a:r>
            <a:r>
              <a:rPr lang="en-US" altLang="en-US" sz="100" dirty="0"/>
              <a:t> </a:t>
            </a:r>
            <a:r>
              <a:rPr lang="en-US" altLang="en-US" dirty="0"/>
              <a:t>A</a:t>
            </a:r>
            <a:r>
              <a:rPr lang="en-US" altLang="en-US" sz="100" dirty="0"/>
              <a:t> </a:t>
            </a:r>
            <a:r>
              <a:rPr lang="en-US" altLang="en-US" dirty="0"/>
              <a:t>R</a:t>
            </a:r>
            <a:r>
              <a:rPr lang="en-US" altLang="en-US" sz="100" dirty="0"/>
              <a:t> </a:t>
            </a:r>
            <a:r>
              <a:rPr lang="en-US" altLang="en-US" dirty="0"/>
              <a:t>C (Palo Alto Research Center)</a:t>
            </a:r>
          </a:p>
          <a:p>
            <a:pPr lvl="1" eaLnBrk="1" hangingPunct="1"/>
            <a:r>
              <a:rPr lang="en-US" altLang="en-US" dirty="0"/>
              <a:t>Alan Kay saw Doug Engelbart demo in 1968</a:t>
            </a:r>
          </a:p>
          <a:p>
            <a:pPr lvl="1" eaLnBrk="1" hangingPunct="1"/>
            <a:r>
              <a:rPr lang="en-US" altLang="en-US" dirty="0"/>
              <a:t>Alto personal computer (early 1970s)</a:t>
            </a:r>
          </a:p>
          <a:p>
            <a:pPr lvl="1" eaLnBrk="1" hangingPunct="1"/>
            <a:r>
              <a:rPr lang="en-US" altLang="en-US" dirty="0"/>
              <a:t>Bit-mapped display, keyboard, and mouse</a:t>
            </a:r>
          </a:p>
          <a:p>
            <a:pPr eaLnBrk="1" hangingPunct="1"/>
            <a:r>
              <a:rPr lang="en-US" altLang="en-US" dirty="0"/>
              <a:t>Apple Computer</a:t>
            </a:r>
          </a:p>
          <a:p>
            <a:pPr lvl="1" eaLnBrk="1" hangingPunct="1"/>
            <a:r>
              <a:rPr lang="en-US" altLang="en-US" dirty="0"/>
              <a:t>Steve Jobs visited Xerox P</a:t>
            </a:r>
            <a:r>
              <a:rPr lang="en-US" altLang="en-US" sz="100" dirty="0"/>
              <a:t> </a:t>
            </a:r>
            <a:r>
              <a:rPr lang="en-US" altLang="en-US" dirty="0"/>
              <a:t>A</a:t>
            </a:r>
            <a:r>
              <a:rPr lang="en-US" altLang="en-US" sz="100" dirty="0"/>
              <a:t> </a:t>
            </a:r>
            <a:r>
              <a:rPr lang="en-US" altLang="en-US" dirty="0"/>
              <a:t>R</a:t>
            </a:r>
            <a:r>
              <a:rPr lang="en-US" altLang="en-US" sz="100" dirty="0"/>
              <a:t> </a:t>
            </a:r>
            <a:r>
              <a:rPr lang="en-US" altLang="en-US" dirty="0"/>
              <a:t>C in 1979</a:t>
            </a:r>
          </a:p>
          <a:p>
            <a:pPr lvl="1" eaLnBrk="1" hangingPunct="1"/>
            <a:r>
              <a:rPr lang="en-US" altLang="en-US" dirty="0"/>
              <a:t>Macintosh (1984)</a:t>
            </a:r>
          </a:p>
          <a:p>
            <a:pPr lvl="1" eaLnBrk="1" hangingPunct="1"/>
            <a:r>
              <a:rPr lang="en-US" altLang="en-US" dirty="0"/>
              <a:t>Bit-mapped display, keyboard, and mouse</a:t>
            </a:r>
          </a:p>
        </p:txBody>
      </p:sp>
    </p:spTree>
    <p:extLst>
      <p:ext uri="{BB962C8B-B14F-4D97-AF65-F5344CB8AC3E}">
        <p14:creationId xmlns:p14="http://schemas.microsoft.com/office/powerpoint/2010/main" val="17553358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Graphical User Interface </a:t>
            </a:r>
            <a:r>
              <a:rPr lang="en-US" altLang="en-US" sz="2000" b="0" dirty="0"/>
              <a:t>(2 of 2)</a:t>
            </a:r>
            <a:endParaRPr lang="en-IN" sz="2000" dirty="0"/>
          </a:p>
        </p:txBody>
      </p:sp>
      <p:sp>
        <p:nvSpPr>
          <p:cNvPr id="3" name="Content Placeholder 2"/>
          <p:cNvSpPr>
            <a:spLocks noGrp="1"/>
          </p:cNvSpPr>
          <p:nvPr>
            <p:ph sz="quarter" idx="13"/>
          </p:nvPr>
        </p:nvSpPr>
        <p:spPr/>
        <p:txBody>
          <a:bodyPr/>
          <a:lstStyle/>
          <a:p>
            <a:pPr eaLnBrk="1" hangingPunct="1"/>
            <a:r>
              <a:rPr lang="en-US" altLang="en-US" dirty="0"/>
              <a:t>Microsoft Windows (1990)</a:t>
            </a:r>
          </a:p>
          <a:p>
            <a:pPr lvl="1" eaLnBrk="1" hangingPunct="1"/>
            <a:r>
              <a:rPr lang="en-US" altLang="en-US" dirty="0"/>
              <a:t>Released in May 1990</a:t>
            </a:r>
          </a:p>
          <a:p>
            <a:pPr lvl="1" eaLnBrk="1" hangingPunct="1"/>
            <a:r>
              <a:rPr lang="en-US" altLang="en-US" dirty="0"/>
              <a:t>Quickly became dominant graphical user interface</a:t>
            </a:r>
          </a:p>
        </p:txBody>
      </p:sp>
    </p:spTree>
    <p:extLst>
      <p:ext uri="{BB962C8B-B14F-4D97-AF65-F5344CB8AC3E}">
        <p14:creationId xmlns:p14="http://schemas.microsoft.com/office/powerpoint/2010/main" val="38216860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Single-Computer Hypertext Systems</a:t>
            </a:r>
            <a:endParaRPr lang="en-IN" dirty="0"/>
          </a:p>
        </p:txBody>
      </p:sp>
      <p:sp>
        <p:nvSpPr>
          <p:cNvPr id="3" name="Content Placeholder 2"/>
          <p:cNvSpPr>
            <a:spLocks noGrp="1"/>
          </p:cNvSpPr>
          <p:nvPr>
            <p:ph sz="quarter" idx="13"/>
          </p:nvPr>
        </p:nvSpPr>
        <p:spPr/>
        <p:txBody>
          <a:bodyPr/>
          <a:lstStyle/>
          <a:p>
            <a:pPr eaLnBrk="1" hangingPunct="1"/>
            <a:r>
              <a:rPr lang="en-US" altLang="en-US" dirty="0"/>
              <a:t>Peter Brown at University of Kent</a:t>
            </a:r>
          </a:p>
          <a:p>
            <a:pPr lvl="1" eaLnBrk="1" hangingPunct="1"/>
            <a:r>
              <a:rPr lang="en-US" altLang="en-US" dirty="0"/>
              <a:t>Guide (1982)</a:t>
            </a:r>
          </a:p>
          <a:p>
            <a:pPr lvl="1" eaLnBrk="1" hangingPunct="1"/>
            <a:r>
              <a:rPr lang="en-US" altLang="en-US" dirty="0"/>
              <a:t>Released versions for Macintosh and I</a:t>
            </a:r>
            <a:r>
              <a:rPr lang="en-US" altLang="en-US" sz="100" dirty="0"/>
              <a:t> </a:t>
            </a:r>
            <a:r>
              <a:rPr lang="en-US" altLang="en-US" dirty="0"/>
              <a:t>B</a:t>
            </a:r>
            <a:r>
              <a:rPr lang="en-US" altLang="en-US" sz="100" dirty="0"/>
              <a:t> </a:t>
            </a:r>
            <a:r>
              <a:rPr lang="en-US" altLang="en-US" dirty="0"/>
              <a:t>M P</a:t>
            </a:r>
            <a:r>
              <a:rPr lang="en-US" altLang="en-US" sz="100" dirty="0"/>
              <a:t> </a:t>
            </a:r>
            <a:r>
              <a:rPr lang="en-US" altLang="en-US" dirty="0"/>
              <a:t>C</a:t>
            </a:r>
          </a:p>
          <a:p>
            <a:pPr eaLnBrk="1" hangingPunct="1"/>
            <a:r>
              <a:rPr lang="en-US" altLang="en-US" dirty="0"/>
              <a:t>Apple Computer</a:t>
            </a:r>
          </a:p>
          <a:p>
            <a:pPr lvl="1" eaLnBrk="1" hangingPunct="1"/>
            <a:r>
              <a:rPr lang="en-US" altLang="en-US" dirty="0"/>
              <a:t>HyperCard (1987)</a:t>
            </a:r>
          </a:p>
          <a:p>
            <a:pPr lvl="1" eaLnBrk="1" hangingPunct="1"/>
            <a:r>
              <a:rPr lang="en-US" altLang="en-US" dirty="0"/>
              <a:t>Hypertext system based on “stacks” of “cards”</a:t>
            </a:r>
          </a:p>
          <a:p>
            <a:pPr lvl="1" eaLnBrk="1" hangingPunct="1"/>
            <a:r>
              <a:rPr lang="en-US" altLang="en-US" dirty="0"/>
              <a:t>Links represented by buttons</a:t>
            </a:r>
          </a:p>
          <a:p>
            <a:pPr lvl="1" eaLnBrk="1" hangingPunct="1"/>
            <a:r>
              <a:rPr lang="en-US" altLang="en-US" dirty="0"/>
              <a:t>Basis for best-selling games Myst and Riven</a:t>
            </a:r>
          </a:p>
        </p:txBody>
      </p:sp>
    </p:spTree>
    <p:extLst>
      <p:ext uri="{BB962C8B-B14F-4D97-AF65-F5344CB8AC3E}">
        <p14:creationId xmlns:p14="http://schemas.microsoft.com/office/powerpoint/2010/main" val="40441264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400" dirty="0"/>
              <a:t>Networked Hypertext: World Wide Web</a:t>
            </a:r>
            <a:endParaRPr lang="en-IN" sz="3400" dirty="0"/>
          </a:p>
        </p:txBody>
      </p:sp>
      <p:sp>
        <p:nvSpPr>
          <p:cNvPr id="4" name="Content Placeholder 3"/>
          <p:cNvSpPr>
            <a:spLocks noGrp="1"/>
          </p:cNvSpPr>
          <p:nvPr>
            <p:ph sz="quarter" idx="13"/>
          </p:nvPr>
        </p:nvSpPr>
        <p:spPr>
          <a:xfrm>
            <a:off x="457200" y="1556327"/>
            <a:ext cx="8229600" cy="2485737"/>
          </a:xfrm>
        </p:spPr>
        <p:txBody>
          <a:bodyPr/>
          <a:lstStyle/>
          <a:p>
            <a:pPr eaLnBrk="1" hangingPunct="1"/>
            <a:r>
              <a:rPr lang="en-US" altLang="en-US" sz="2000" dirty="0"/>
              <a:t>First browser built at C</a:t>
            </a:r>
            <a:r>
              <a:rPr lang="en-US" altLang="en-US" sz="100" dirty="0"/>
              <a:t> </a:t>
            </a:r>
            <a:r>
              <a:rPr lang="en-US" altLang="en-US" sz="2000" dirty="0"/>
              <a:t>E</a:t>
            </a:r>
            <a:r>
              <a:rPr lang="en-US" altLang="en-US" sz="100" dirty="0"/>
              <a:t> </a:t>
            </a:r>
            <a:r>
              <a:rPr lang="en-US" altLang="en-US" sz="2000" dirty="0"/>
              <a:t>R</a:t>
            </a:r>
            <a:r>
              <a:rPr lang="en-US" altLang="en-US" sz="100" dirty="0"/>
              <a:t> </a:t>
            </a:r>
            <a:r>
              <a:rPr lang="en-US" altLang="en-US" sz="2000" dirty="0"/>
              <a:t>N in Switzerland</a:t>
            </a:r>
          </a:p>
          <a:p>
            <a:pPr lvl="1" eaLnBrk="1" hangingPunct="1"/>
            <a:r>
              <a:rPr lang="en-US" altLang="en-US" sz="2000" dirty="0"/>
              <a:t>Tim Berners-Lee: WorldWideWeb (1990)</a:t>
            </a:r>
          </a:p>
          <a:p>
            <a:pPr lvl="1" eaLnBrk="1" hangingPunct="1"/>
            <a:r>
              <a:rPr lang="en-US" altLang="en-US" sz="2000" dirty="0"/>
              <a:t>Berners-Lee created Web protocols</a:t>
            </a:r>
          </a:p>
          <a:p>
            <a:pPr lvl="1" eaLnBrk="1" hangingPunct="1"/>
            <a:r>
              <a:rPr lang="en-US" altLang="en-US" sz="2000" dirty="0"/>
              <a:t>Protocols based on T</a:t>
            </a:r>
            <a:r>
              <a:rPr lang="en-US" altLang="en-US" sz="100" dirty="0"/>
              <a:t> </a:t>
            </a:r>
            <a:r>
              <a:rPr lang="en-US" altLang="en-US" sz="2000" dirty="0"/>
              <a:t>C</a:t>
            </a:r>
            <a:r>
              <a:rPr lang="en-US" altLang="en-US" sz="100" dirty="0"/>
              <a:t> </a:t>
            </a:r>
            <a:r>
              <a:rPr lang="en-US" altLang="en-US" sz="2000" dirty="0"/>
              <a:t>P/I</a:t>
            </a:r>
            <a:r>
              <a:rPr lang="en-US" altLang="en-US" sz="100" dirty="0"/>
              <a:t> </a:t>
            </a:r>
            <a:r>
              <a:rPr lang="en-US" altLang="en-US" sz="2000" dirty="0"/>
              <a:t>P </a:t>
            </a:r>
            <a:r>
              <a:rPr lang="en-US" altLang="en-US" sz="2000" dirty="0">
                <a:sym typeface="Symbol" panose="05050102010706020507" pitchFamily="18" charset="2"/>
              </a:rPr>
              <a:t> general</a:t>
            </a:r>
          </a:p>
          <a:p>
            <a:pPr eaLnBrk="1" hangingPunct="1"/>
            <a:r>
              <a:rPr lang="en-US" altLang="en-US" sz="2000" dirty="0"/>
              <a:t>Mosaic, first widely used browser, developed at U. Illinois</a:t>
            </a:r>
          </a:p>
          <a:p>
            <a:pPr eaLnBrk="1" hangingPunct="1"/>
            <a:r>
              <a:rPr lang="en-US" altLang="en-US" sz="2000" dirty="0"/>
              <a:t>Current favorites</a:t>
            </a:r>
            <a:endParaRPr lang="en-IN" sz="2000" dirty="0"/>
          </a:p>
        </p:txBody>
      </p:sp>
      <p:sp>
        <p:nvSpPr>
          <p:cNvPr id="5" name="Content Placeholder 4"/>
          <p:cNvSpPr>
            <a:spLocks noGrp="1"/>
          </p:cNvSpPr>
          <p:nvPr>
            <p:ph sz="quarter" idx="14"/>
          </p:nvPr>
        </p:nvSpPr>
        <p:spPr>
          <a:xfrm>
            <a:off x="468313" y="4229102"/>
            <a:ext cx="3864696" cy="1183470"/>
          </a:xfrm>
        </p:spPr>
        <p:txBody>
          <a:bodyPr/>
          <a:lstStyle/>
          <a:p>
            <a:pPr lvl="1" eaLnBrk="1" hangingPunct="1"/>
            <a:r>
              <a:rPr lang="en-US" altLang="en-US" sz="2000" dirty="0"/>
              <a:t>Chrome</a:t>
            </a:r>
          </a:p>
          <a:p>
            <a:pPr lvl="1" eaLnBrk="1" hangingPunct="1"/>
            <a:r>
              <a:rPr lang="en-US" altLang="en-US" sz="2000" dirty="0"/>
              <a:t>Safari</a:t>
            </a:r>
          </a:p>
          <a:p>
            <a:pPr lvl="1" eaLnBrk="1" hangingPunct="1"/>
            <a:r>
              <a:rPr lang="en-US" altLang="en-US" sz="2000" dirty="0"/>
              <a:t>U</a:t>
            </a:r>
            <a:r>
              <a:rPr lang="en-US" altLang="en-US" sz="100" dirty="0"/>
              <a:t> </a:t>
            </a:r>
            <a:r>
              <a:rPr lang="en-US" altLang="en-US" sz="2000" dirty="0"/>
              <a:t>C</a:t>
            </a:r>
          </a:p>
        </p:txBody>
      </p:sp>
      <p:sp>
        <p:nvSpPr>
          <p:cNvPr id="6" name="Content Placeholder 5"/>
          <p:cNvSpPr>
            <a:spLocks noGrp="1"/>
          </p:cNvSpPr>
          <p:nvPr>
            <p:ph sz="quarter" idx="15"/>
          </p:nvPr>
        </p:nvSpPr>
        <p:spPr>
          <a:xfrm>
            <a:off x="4759037" y="4231163"/>
            <a:ext cx="3875809" cy="1260575"/>
          </a:xfrm>
        </p:spPr>
        <p:txBody>
          <a:bodyPr/>
          <a:lstStyle/>
          <a:p>
            <a:pPr lvl="1" eaLnBrk="1" hangingPunct="1"/>
            <a:r>
              <a:rPr lang="en-US" altLang="en-US" sz="2000" dirty="0"/>
              <a:t>Firefox</a:t>
            </a:r>
          </a:p>
          <a:p>
            <a:pPr lvl="1" eaLnBrk="1" hangingPunct="1"/>
            <a:r>
              <a:rPr lang="en-US" altLang="en-US" sz="2000" dirty="0"/>
              <a:t>Opera</a:t>
            </a:r>
          </a:p>
          <a:p>
            <a:pPr lvl="1" eaLnBrk="1" hangingPunct="1"/>
            <a:r>
              <a:rPr lang="en-US" altLang="en-US" sz="2000" dirty="0"/>
              <a:t>Internet Explorer</a:t>
            </a:r>
          </a:p>
        </p:txBody>
      </p:sp>
    </p:spTree>
    <p:extLst>
      <p:ext uri="{BB962C8B-B14F-4D97-AF65-F5344CB8AC3E}">
        <p14:creationId xmlns:p14="http://schemas.microsoft.com/office/powerpoint/2010/main" val="3960567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en-US" dirty="0"/>
              <a:t>Search Engines </a:t>
            </a:r>
            <a:r>
              <a:rPr lang="en-US" altLang="en-US" sz="2000" b="0" dirty="0"/>
              <a:t>(1 of 2)</a:t>
            </a:r>
            <a:endParaRPr lang="en-IN" sz="2000" b="0" dirty="0"/>
          </a:p>
        </p:txBody>
      </p:sp>
      <p:sp>
        <p:nvSpPr>
          <p:cNvPr id="7" name="Content Placeholder 6"/>
          <p:cNvSpPr>
            <a:spLocks noGrp="1"/>
          </p:cNvSpPr>
          <p:nvPr>
            <p:ph sz="quarter" idx="13"/>
          </p:nvPr>
        </p:nvSpPr>
        <p:spPr/>
        <p:txBody>
          <a:bodyPr/>
          <a:lstStyle/>
          <a:p>
            <a:pPr eaLnBrk="1" hangingPunct="1"/>
            <a:r>
              <a:rPr lang="en-US" altLang="en-US" dirty="0"/>
              <a:t>Search engine</a:t>
            </a:r>
          </a:p>
          <a:p>
            <a:pPr lvl="1"/>
            <a:r>
              <a:rPr lang="en-US" altLang="en-US" dirty="0"/>
              <a:t>Accepts list of keywords from user</a:t>
            </a:r>
          </a:p>
          <a:p>
            <a:pPr lvl="1"/>
            <a:r>
              <a:rPr lang="en-US" altLang="en-US" dirty="0"/>
              <a:t>Searches a database of documents</a:t>
            </a:r>
          </a:p>
          <a:p>
            <a:pPr lvl="1"/>
            <a:r>
              <a:rPr lang="en-US" altLang="en-US" dirty="0"/>
              <a:t>Returns documents most closely matching keywords</a:t>
            </a:r>
          </a:p>
          <a:p>
            <a:r>
              <a:rPr lang="en-US" altLang="en-US" dirty="0"/>
              <a:t>Today, “search engine” usually refers to programs that search databases of Web pages</a:t>
            </a:r>
          </a:p>
        </p:txBody>
      </p:sp>
    </p:spTree>
    <p:extLst>
      <p:ext uri="{BB962C8B-B14F-4D97-AF65-F5344CB8AC3E}">
        <p14:creationId xmlns:p14="http://schemas.microsoft.com/office/powerpoint/2010/main" val="29422398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en-US" dirty="0"/>
              <a:t>Search Engines </a:t>
            </a:r>
            <a:r>
              <a:rPr lang="en-US" altLang="en-US" sz="2000" b="0" dirty="0"/>
              <a:t>(2 of 2)</a:t>
            </a:r>
            <a:endParaRPr lang="en-IN" sz="2000" b="0" dirty="0"/>
          </a:p>
        </p:txBody>
      </p:sp>
      <p:sp>
        <p:nvSpPr>
          <p:cNvPr id="7" name="Content Placeholder 6"/>
          <p:cNvSpPr>
            <a:spLocks noGrp="1"/>
          </p:cNvSpPr>
          <p:nvPr>
            <p:ph sz="quarter" idx="13"/>
          </p:nvPr>
        </p:nvSpPr>
        <p:spPr/>
        <p:txBody>
          <a:bodyPr/>
          <a:lstStyle/>
          <a:p>
            <a:pPr eaLnBrk="1" hangingPunct="1"/>
            <a:r>
              <a:rPr lang="en-US" altLang="en-US" dirty="0"/>
              <a:t>Google’s search engine indexes hundreds of billions of Web pages</a:t>
            </a:r>
          </a:p>
          <a:p>
            <a:pPr eaLnBrk="1" hangingPunct="1"/>
            <a:r>
              <a:rPr lang="en-US" altLang="en-US" dirty="0"/>
              <a:t>Google’s Book Search allows searches of full text of millions of books</a:t>
            </a:r>
          </a:p>
          <a:p>
            <a:pPr eaLnBrk="1" hangingPunct="1"/>
            <a:r>
              <a:rPr lang="en-US" altLang="en-US" dirty="0"/>
              <a:t>PageRank</a:t>
            </a:r>
          </a:p>
          <a:p>
            <a:pPr lvl="1"/>
            <a:r>
              <a:rPr lang="en-US" altLang="en-US" dirty="0"/>
              <a:t>Key to high precision of Google search engine</a:t>
            </a:r>
          </a:p>
          <a:p>
            <a:pPr lvl="1"/>
            <a:r>
              <a:rPr lang="en-US" altLang="en-US" dirty="0"/>
              <a:t>Measures importance, quality of web page by number and quality of pages that link to it</a:t>
            </a:r>
          </a:p>
        </p:txBody>
      </p:sp>
    </p:spTree>
    <p:extLst>
      <p:ext uri="{BB962C8B-B14F-4D97-AF65-F5344CB8AC3E}">
        <p14:creationId xmlns:p14="http://schemas.microsoft.com/office/powerpoint/2010/main" val="280269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Cloud Storage</a:t>
            </a:r>
            <a:endParaRPr lang="en-IN" dirty="0"/>
          </a:p>
        </p:txBody>
      </p:sp>
      <p:sp>
        <p:nvSpPr>
          <p:cNvPr id="3" name="Content Placeholder 2"/>
          <p:cNvSpPr>
            <a:spLocks noGrp="1"/>
          </p:cNvSpPr>
          <p:nvPr>
            <p:ph sz="quarter" idx="13"/>
          </p:nvPr>
        </p:nvSpPr>
        <p:spPr>
          <a:xfrm>
            <a:off x="457200" y="1556326"/>
            <a:ext cx="8136082" cy="4434275"/>
          </a:xfrm>
        </p:spPr>
        <p:txBody>
          <a:bodyPr/>
          <a:lstStyle/>
          <a:p>
            <a:pPr eaLnBrk="1" hangingPunct="1"/>
            <a:r>
              <a:rPr lang="en-US" altLang="en-US" dirty="0"/>
              <a:t>Cloud storage: Storing data remotely on Internet-accessible servers</a:t>
            </a:r>
          </a:p>
          <a:p>
            <a:pPr eaLnBrk="1" hangingPunct="1"/>
            <a:r>
              <a:rPr lang="en-US" altLang="en-US" dirty="0"/>
              <a:t>Examples of cloud storage services: Dropbox, Box, Google Drive, iCloud from Apple, Amazon Drive, Mega, pCloud</a:t>
            </a:r>
          </a:p>
          <a:p>
            <a:pPr eaLnBrk="1" hangingPunct="1"/>
            <a:r>
              <a:rPr lang="en-US" altLang="en-US" dirty="0"/>
              <a:t>Simplifies accessing files from multiple devices</a:t>
            </a:r>
          </a:p>
          <a:p>
            <a:pPr eaLnBrk="1" hangingPunct="1"/>
            <a:r>
              <a:rPr lang="en-US" altLang="en-US" dirty="0"/>
              <a:t>Simplifies file sharing</a:t>
            </a:r>
          </a:p>
          <a:p>
            <a:pPr eaLnBrk="1" hangingPunct="1"/>
            <a:r>
              <a:rPr lang="en-US" altLang="en-US" dirty="0"/>
              <a:t>Provides massive data storage at a relatively low price</a:t>
            </a:r>
          </a:p>
          <a:p>
            <a:pPr eaLnBrk="1" hangingPunct="1"/>
            <a:r>
              <a:rPr lang="en-US" altLang="en-US" dirty="0"/>
              <a:t>Provides automatic backups of data</a:t>
            </a:r>
          </a:p>
        </p:txBody>
      </p:sp>
    </p:spTree>
    <p:extLst>
      <p:ext uri="{BB962C8B-B14F-4D97-AF65-F5344CB8AC3E}">
        <p14:creationId xmlns:p14="http://schemas.microsoft.com/office/powerpoint/2010/main" val="26598805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762000"/>
            <a:ext cx="7772400" cy="2838451"/>
          </a:xfrm>
        </p:spPr>
        <p:txBody>
          <a:bodyPr/>
          <a:lstStyle/>
          <a:p>
            <a:r>
              <a:rPr lang="en-US" altLang="en-US" dirty="0"/>
              <a:t>1.5 Information Technology Issues</a:t>
            </a:r>
            <a:endParaRPr lang="en-IN" dirty="0"/>
          </a:p>
        </p:txBody>
      </p:sp>
    </p:spTree>
    <p:extLst>
      <p:ext uri="{BB962C8B-B14F-4D97-AF65-F5344CB8AC3E}">
        <p14:creationId xmlns:p14="http://schemas.microsoft.com/office/powerpoint/2010/main" val="36308981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Information Technology</a:t>
            </a:r>
            <a:endParaRPr lang="en-IN" dirty="0"/>
          </a:p>
        </p:txBody>
      </p:sp>
      <p:sp>
        <p:nvSpPr>
          <p:cNvPr id="5" name="Content Placeholder 4"/>
          <p:cNvSpPr>
            <a:spLocks noGrp="1"/>
          </p:cNvSpPr>
          <p:nvPr>
            <p:ph sz="quarter" idx="13"/>
          </p:nvPr>
        </p:nvSpPr>
        <p:spPr/>
        <p:txBody>
          <a:bodyPr/>
          <a:lstStyle/>
          <a:p>
            <a:pPr eaLnBrk="1" hangingPunct="1"/>
            <a:r>
              <a:rPr lang="en-US" altLang="en-US" dirty="0"/>
              <a:t>Definition of information technology:</a:t>
            </a:r>
          </a:p>
          <a:p>
            <a:pPr lvl="1" eaLnBrk="1" hangingPunct="1"/>
            <a:r>
              <a:rPr lang="en-US" altLang="en-US" dirty="0"/>
              <a:t>Devices used in creation, storage, manipulation, exchange, and dissemination of data, including text, sound, and images</a:t>
            </a:r>
          </a:p>
          <a:p>
            <a:pPr eaLnBrk="1" hangingPunct="1"/>
            <a:r>
              <a:rPr lang="en-US" altLang="en-US" dirty="0"/>
              <a:t>Examples</a:t>
            </a:r>
          </a:p>
          <a:p>
            <a:pPr lvl="1" eaLnBrk="1" hangingPunct="1"/>
            <a:r>
              <a:rPr lang="en-US" altLang="en-US" dirty="0"/>
              <a:t>Tablets, smartphones, laptop computers</a:t>
            </a:r>
          </a:p>
          <a:p>
            <a:pPr eaLnBrk="1" hangingPunct="1"/>
            <a:r>
              <a:rPr lang="en-US" altLang="en-US" dirty="0"/>
              <a:t>People making greater use of I</a:t>
            </a:r>
            <a:r>
              <a:rPr lang="en-US" altLang="en-US" sz="100" dirty="0"/>
              <a:t> </a:t>
            </a:r>
            <a:r>
              <a:rPr lang="en-US" altLang="en-US" dirty="0"/>
              <a:t>T</a:t>
            </a:r>
          </a:p>
          <a:p>
            <a:pPr lvl="1" eaLnBrk="1" hangingPunct="1"/>
            <a:r>
              <a:rPr lang="en-US" altLang="en-US" dirty="0"/>
              <a:t>Costs keep falling</a:t>
            </a:r>
          </a:p>
          <a:p>
            <a:pPr lvl="1" eaLnBrk="1" hangingPunct="1"/>
            <a:r>
              <a:rPr lang="en-US" altLang="en-US" dirty="0"/>
              <a:t>Capabilities keep rising</a:t>
            </a:r>
          </a:p>
        </p:txBody>
      </p:sp>
    </p:spTree>
    <p:extLst>
      <p:ext uri="{BB962C8B-B14F-4D97-AF65-F5344CB8AC3E}">
        <p14:creationId xmlns:p14="http://schemas.microsoft.com/office/powerpoint/2010/main" val="29437805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a:t>
            </a:r>
            <a:r>
              <a:rPr lang="en-US" altLang="en-US" sz="200" dirty="0"/>
              <a:t> </a:t>
            </a:r>
            <a:r>
              <a:rPr lang="en-US" altLang="en-US" dirty="0"/>
              <a:t>T Issues </a:t>
            </a:r>
            <a:r>
              <a:rPr lang="en-US" altLang="en-US" sz="2000" b="0" dirty="0"/>
              <a:t>(1 of 4)</a:t>
            </a:r>
            <a:endParaRPr lang="en-IN" sz="2000" dirty="0"/>
          </a:p>
        </p:txBody>
      </p:sp>
      <p:sp>
        <p:nvSpPr>
          <p:cNvPr id="3" name="Content Placeholder 2"/>
          <p:cNvSpPr>
            <a:spLocks noGrp="1"/>
          </p:cNvSpPr>
          <p:nvPr>
            <p:ph sz="quarter" idx="13"/>
          </p:nvPr>
        </p:nvSpPr>
        <p:spPr/>
        <p:txBody>
          <a:bodyPr/>
          <a:lstStyle/>
          <a:p>
            <a:pPr eaLnBrk="1" hangingPunct="1"/>
            <a:r>
              <a:rPr lang="en-US" altLang="en-US" dirty="0"/>
              <a:t>Pirating copyrighted content</a:t>
            </a:r>
          </a:p>
          <a:p>
            <a:pPr lvl="1" eaLnBrk="1" hangingPunct="1"/>
            <a:r>
              <a:rPr lang="en-US" altLang="en-US" dirty="0"/>
              <a:t>Digitization </a:t>
            </a:r>
            <a:r>
              <a:rPr lang="en-US" altLang="en-US" dirty="0">
                <a:cs typeface="Arial" panose="020B0604020202020204" pitchFamily="34" charset="0"/>
                <a:sym typeface="Symbol" panose="05050102010706020507" pitchFamily="18" charset="2"/>
              </a:rPr>
              <a:t>→</a:t>
            </a:r>
            <a:r>
              <a:rPr lang="en-US" altLang="en-US" dirty="0">
                <a:sym typeface="Symbol" panose="05050102010706020507" pitchFamily="18" charset="2"/>
              </a:rPr>
              <a:t> perfect copies of content</a:t>
            </a:r>
          </a:p>
          <a:p>
            <a:pPr lvl="1" eaLnBrk="1" hangingPunct="1"/>
            <a:r>
              <a:rPr lang="en-US" altLang="en-US" dirty="0">
                <a:sym typeface="Symbol" panose="05050102010706020507" pitchFamily="18" charset="2"/>
              </a:rPr>
              <a:t>Internet </a:t>
            </a:r>
            <a:r>
              <a:rPr lang="en-US" altLang="en-US" dirty="0">
                <a:cs typeface="Arial" panose="020B0604020202020204" pitchFamily="34" charset="0"/>
                <a:sym typeface="Symbol" panose="05050102010706020507" pitchFamily="18" charset="2"/>
              </a:rPr>
              <a:t>→</a:t>
            </a:r>
            <a:r>
              <a:rPr lang="en-US" altLang="en-US" dirty="0">
                <a:sym typeface="Symbol" panose="05050102010706020507" pitchFamily="18" charset="2"/>
              </a:rPr>
              <a:t> fast, inexpensive distribution</a:t>
            </a:r>
          </a:p>
          <a:p>
            <a:pPr lvl="1" eaLnBrk="1" hangingPunct="1"/>
            <a:r>
              <a:rPr lang="en-US" altLang="en-US" dirty="0">
                <a:sym typeface="Symbol" panose="05050102010706020507" pitchFamily="18" charset="2"/>
              </a:rPr>
              <a:t>Result: illegal downloading</a:t>
            </a:r>
          </a:p>
          <a:p>
            <a:pPr lvl="1" eaLnBrk="1" hangingPunct="1"/>
            <a:r>
              <a:rPr lang="en-US" altLang="en-US" dirty="0">
                <a:sym typeface="Symbol" panose="05050102010706020507" pitchFamily="18" charset="2"/>
              </a:rPr>
              <a:t>1</a:t>
            </a:r>
            <a:r>
              <a:rPr lang="en-US" altLang="en-US" baseline="30000" dirty="0">
                <a:sym typeface="Symbol" panose="05050102010706020507" pitchFamily="18" charset="2"/>
              </a:rPr>
              <a:t>st</a:t>
            </a:r>
            <a:r>
              <a:rPr lang="en-US" altLang="en-US" dirty="0">
                <a:sym typeface="Symbol" panose="05050102010706020507" pitchFamily="18" charset="2"/>
              </a:rPr>
              <a:t> episode of season 5 of </a:t>
            </a:r>
            <a:r>
              <a:rPr lang="en-US" altLang="en-US" b="1" dirty="0">
                <a:sym typeface="Symbol" panose="05050102010706020507" pitchFamily="18" charset="2"/>
              </a:rPr>
              <a:t>Game of Thrones</a:t>
            </a:r>
            <a:r>
              <a:rPr lang="en-US" altLang="en-US" i="1" dirty="0">
                <a:sym typeface="Symbol" panose="05050102010706020507" pitchFamily="18" charset="2"/>
              </a:rPr>
              <a:t> </a:t>
            </a:r>
            <a:r>
              <a:rPr lang="en-US" altLang="en-US" dirty="0">
                <a:sym typeface="Symbol" panose="05050102010706020507" pitchFamily="18" charset="2"/>
              </a:rPr>
              <a:t>illegally downloaded more than 1 million times in U.S.</a:t>
            </a:r>
          </a:p>
          <a:p>
            <a:pPr lvl="1" eaLnBrk="1" hangingPunct="1"/>
            <a:r>
              <a:rPr lang="en-US" altLang="en-US" dirty="0">
                <a:sym typeface="Symbol" panose="05050102010706020507" pitchFamily="18" charset="2"/>
              </a:rPr>
              <a:t>Three-quarters of Chinese users of Microsoft products do not have properly licensed software</a:t>
            </a:r>
            <a:endParaRPr lang="en-US" altLang="en-US" dirty="0"/>
          </a:p>
        </p:txBody>
      </p:sp>
    </p:spTree>
    <p:extLst>
      <p:ext uri="{BB962C8B-B14F-4D97-AF65-F5344CB8AC3E}">
        <p14:creationId xmlns:p14="http://schemas.microsoft.com/office/powerpoint/2010/main" val="2664235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400" dirty="0"/>
              <a:t>Our Relationship with Technology</a:t>
            </a:r>
            <a:r>
              <a:rPr lang="en-US" altLang="en-US" dirty="0"/>
              <a:t> </a:t>
            </a:r>
            <a:r>
              <a:rPr lang="en-US" altLang="en-US" sz="2000" b="0" dirty="0"/>
              <a:t>(2 of 2)</a:t>
            </a:r>
            <a:endParaRPr lang="en-IN" sz="2000" b="0" dirty="0"/>
          </a:p>
        </p:txBody>
      </p:sp>
      <p:sp>
        <p:nvSpPr>
          <p:cNvPr id="3" name="Content Placeholder 2"/>
          <p:cNvSpPr>
            <a:spLocks noGrp="1"/>
          </p:cNvSpPr>
          <p:nvPr>
            <p:ph sz="quarter" idx="13"/>
          </p:nvPr>
        </p:nvSpPr>
        <p:spPr/>
        <p:txBody>
          <a:bodyPr/>
          <a:lstStyle/>
          <a:p>
            <a:pPr eaLnBrk="1" hangingPunct="1"/>
            <a:r>
              <a:rPr lang="en-US" altLang="en-US" sz="2200" dirty="0"/>
              <a:t>Technologies solve problems, but may create new problems</a:t>
            </a:r>
          </a:p>
          <a:p>
            <a:pPr lvl="1" eaLnBrk="1" hangingPunct="1"/>
            <a:r>
              <a:rPr lang="en-US" altLang="en-US" sz="2200" dirty="0"/>
              <a:t>Automobiles</a:t>
            </a:r>
          </a:p>
          <a:p>
            <a:pPr lvl="2"/>
            <a:r>
              <a:rPr lang="en-US" altLang="en-US" sz="2200" dirty="0"/>
              <a:t>Greater mobility</a:t>
            </a:r>
          </a:p>
          <a:p>
            <a:pPr lvl="2"/>
            <a:r>
              <a:rPr lang="en-US" altLang="en-US" sz="2200" dirty="0"/>
              <a:t>Traffic jams</a:t>
            </a:r>
          </a:p>
          <a:p>
            <a:pPr lvl="1" eaLnBrk="1" hangingPunct="1"/>
            <a:r>
              <a:rPr lang="en-US" altLang="en-US" sz="2200" dirty="0"/>
              <a:t>Web</a:t>
            </a:r>
          </a:p>
          <a:p>
            <a:pPr lvl="2"/>
            <a:r>
              <a:rPr lang="en-US" altLang="en-US" sz="2200" dirty="0"/>
              <a:t>Supports valuable information retrieval tools</a:t>
            </a:r>
          </a:p>
          <a:p>
            <a:pPr lvl="2"/>
            <a:r>
              <a:rPr lang="en-US" altLang="en-US" sz="2200" dirty="0"/>
              <a:t>Children may be exposed to inappropriate content</a:t>
            </a:r>
          </a:p>
          <a:p>
            <a:pPr lvl="1" eaLnBrk="1" hangingPunct="1"/>
            <a:r>
              <a:rPr lang="en-US" altLang="en-US" sz="2200" dirty="0"/>
              <a:t>Low-cost international communication</a:t>
            </a:r>
          </a:p>
          <a:p>
            <a:pPr lvl="2"/>
            <a:r>
              <a:rPr lang="en-US" altLang="en-US" sz="2200" dirty="0"/>
              <a:t>Global access to news, entertainment</a:t>
            </a:r>
          </a:p>
          <a:p>
            <a:pPr lvl="2"/>
            <a:r>
              <a:rPr lang="en-US" altLang="en-US" sz="2200" dirty="0"/>
              <a:t>Jobs outsourced to less expensive labor markets</a:t>
            </a:r>
          </a:p>
        </p:txBody>
      </p:sp>
    </p:spTree>
    <p:extLst>
      <p:ext uri="{BB962C8B-B14F-4D97-AF65-F5344CB8AC3E}">
        <p14:creationId xmlns:p14="http://schemas.microsoft.com/office/powerpoint/2010/main" val="13133509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a:t>
            </a:r>
            <a:r>
              <a:rPr lang="en-US" altLang="en-US" sz="200" dirty="0"/>
              <a:t> </a:t>
            </a:r>
            <a:r>
              <a:rPr lang="en-US" altLang="en-US" dirty="0"/>
              <a:t>T Issues </a:t>
            </a:r>
            <a:r>
              <a:rPr lang="en-US" altLang="en-US" sz="2000" b="0" dirty="0"/>
              <a:t>(2 of 4)</a:t>
            </a:r>
            <a:endParaRPr lang="en-IN" sz="2000" dirty="0"/>
          </a:p>
        </p:txBody>
      </p:sp>
      <p:sp>
        <p:nvSpPr>
          <p:cNvPr id="3" name="Content Placeholder 2"/>
          <p:cNvSpPr>
            <a:spLocks noGrp="1"/>
          </p:cNvSpPr>
          <p:nvPr>
            <p:ph sz="quarter" idx="13"/>
          </p:nvPr>
        </p:nvSpPr>
        <p:spPr/>
        <p:txBody>
          <a:bodyPr/>
          <a:lstStyle/>
          <a:p>
            <a:pPr eaLnBrk="1" hangingPunct="1"/>
            <a:r>
              <a:rPr lang="en-US" altLang="en-US" dirty="0"/>
              <a:t>Cloud storage services</a:t>
            </a:r>
          </a:p>
          <a:p>
            <a:pPr lvl="1"/>
            <a:r>
              <a:rPr lang="en-US" altLang="en-US" dirty="0"/>
              <a:t>Convenient to store all kinds of data, access from multiple devices, and share with others</a:t>
            </a:r>
          </a:p>
          <a:p>
            <a:pPr lvl="1"/>
            <a:r>
              <a:rPr lang="en-US" altLang="en-US" dirty="0"/>
              <a:t>Will data be safely stored and secure from hackers?</a:t>
            </a:r>
          </a:p>
          <a:p>
            <a:pPr eaLnBrk="1" hangingPunct="1"/>
            <a:r>
              <a:rPr lang="en-US" altLang="en-US" dirty="0"/>
              <a:t>Credit cards</a:t>
            </a:r>
          </a:p>
          <a:p>
            <a:pPr lvl="1" eaLnBrk="1" hangingPunct="1"/>
            <a:r>
              <a:rPr lang="en-US" altLang="en-US" dirty="0"/>
              <a:t>Convenience over cash and checks</a:t>
            </a:r>
          </a:p>
          <a:p>
            <a:pPr lvl="1" eaLnBrk="1" hangingPunct="1"/>
            <a:r>
              <a:rPr lang="en-US" altLang="en-US" dirty="0"/>
              <a:t>Increases possibility of identity theft</a:t>
            </a:r>
          </a:p>
          <a:p>
            <a:pPr lvl="1" eaLnBrk="1" hangingPunct="1"/>
            <a:r>
              <a:rPr lang="en-US" altLang="en-US" dirty="0"/>
              <a:t>Who owns information about transactions?</a:t>
            </a:r>
          </a:p>
        </p:txBody>
      </p:sp>
    </p:spTree>
    <p:extLst>
      <p:ext uri="{BB962C8B-B14F-4D97-AF65-F5344CB8AC3E}">
        <p14:creationId xmlns:p14="http://schemas.microsoft.com/office/powerpoint/2010/main" val="4236007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a:t>
            </a:r>
            <a:r>
              <a:rPr lang="en-US" altLang="en-US" sz="200" dirty="0"/>
              <a:t> </a:t>
            </a:r>
            <a:r>
              <a:rPr lang="en-US" altLang="en-US" dirty="0"/>
              <a:t>T Issues </a:t>
            </a:r>
            <a:r>
              <a:rPr lang="en-US" altLang="en-US" sz="2000" b="0" dirty="0"/>
              <a:t>(3 of 4)</a:t>
            </a:r>
            <a:endParaRPr lang="en-IN" sz="2000" dirty="0"/>
          </a:p>
        </p:txBody>
      </p:sp>
      <p:sp>
        <p:nvSpPr>
          <p:cNvPr id="3" name="Content Placeholder 2"/>
          <p:cNvSpPr>
            <a:spLocks noGrp="1"/>
          </p:cNvSpPr>
          <p:nvPr>
            <p:ph sz="quarter" idx="13"/>
          </p:nvPr>
        </p:nvSpPr>
        <p:spPr/>
        <p:txBody>
          <a:bodyPr/>
          <a:lstStyle/>
          <a:p>
            <a:pPr eaLnBrk="1" hangingPunct="1"/>
            <a:r>
              <a:rPr lang="en-US" altLang="en-US" dirty="0"/>
              <a:t>Loan applications</a:t>
            </a:r>
          </a:p>
          <a:p>
            <a:pPr lvl="1" eaLnBrk="1" hangingPunct="1"/>
            <a:r>
              <a:rPr lang="en-US" altLang="en-US" dirty="0"/>
              <a:t>Based on credit history, not personal interview</a:t>
            </a:r>
          </a:p>
          <a:p>
            <a:pPr lvl="1" eaLnBrk="1" hangingPunct="1"/>
            <a:r>
              <a:rPr lang="en-US" altLang="en-US" dirty="0"/>
              <a:t>Lower interest rates, but less flexibility</a:t>
            </a:r>
          </a:p>
          <a:p>
            <a:r>
              <a:rPr lang="en-US" altLang="en-US" dirty="0"/>
              <a:t>Computers in embedded devices</a:t>
            </a:r>
          </a:p>
          <a:p>
            <a:pPr lvl="1"/>
            <a:r>
              <a:rPr lang="en-US" altLang="en-US" dirty="0"/>
              <a:t>When systems fail and harm humans, who should be liable?</a:t>
            </a:r>
          </a:p>
          <a:p>
            <a:pPr eaLnBrk="1" hangingPunct="1"/>
            <a:r>
              <a:rPr lang="en-US" altLang="en-US" dirty="0"/>
              <a:t>Telecommuting</a:t>
            </a:r>
          </a:p>
          <a:p>
            <a:pPr lvl="1" eaLnBrk="1" hangingPunct="1"/>
            <a:r>
              <a:rPr lang="en-US" altLang="en-US" dirty="0"/>
              <a:t>Saves time, allows more flexible work hours</a:t>
            </a:r>
          </a:p>
          <a:p>
            <a:pPr lvl="1"/>
            <a:r>
              <a:rPr lang="en-US" altLang="en-US" dirty="0"/>
              <a:t>Do teleworkers get overlooked for promotions?</a:t>
            </a:r>
          </a:p>
        </p:txBody>
      </p:sp>
    </p:spTree>
    <p:extLst>
      <p:ext uri="{BB962C8B-B14F-4D97-AF65-F5344CB8AC3E}">
        <p14:creationId xmlns:p14="http://schemas.microsoft.com/office/powerpoint/2010/main" val="4125074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a:t>
            </a:r>
            <a:r>
              <a:rPr lang="en-US" altLang="en-US" sz="200" dirty="0"/>
              <a:t> </a:t>
            </a:r>
            <a:r>
              <a:rPr lang="en-US" altLang="en-US" dirty="0"/>
              <a:t>T Issues </a:t>
            </a:r>
            <a:r>
              <a:rPr lang="en-US" altLang="en-US" sz="2000" b="0" dirty="0"/>
              <a:t>(4 of 4)</a:t>
            </a:r>
            <a:endParaRPr lang="en-IN" sz="2000" dirty="0"/>
          </a:p>
        </p:txBody>
      </p:sp>
      <p:sp>
        <p:nvSpPr>
          <p:cNvPr id="3" name="Content Placeholder 2"/>
          <p:cNvSpPr>
            <a:spLocks noGrp="1"/>
          </p:cNvSpPr>
          <p:nvPr>
            <p:ph sz="quarter" idx="13"/>
          </p:nvPr>
        </p:nvSpPr>
        <p:spPr/>
        <p:txBody>
          <a:bodyPr/>
          <a:lstStyle/>
          <a:p>
            <a:pPr eaLnBrk="1" hangingPunct="1"/>
            <a:r>
              <a:rPr lang="en-US" altLang="en-US" dirty="0"/>
              <a:t>Improved global communication network</a:t>
            </a:r>
          </a:p>
          <a:p>
            <a:pPr lvl="1" eaLnBrk="1" hangingPunct="1"/>
            <a:r>
              <a:rPr lang="en-US" altLang="en-US" dirty="0"/>
              <a:t>Allows companies to sell to entire world</a:t>
            </a:r>
          </a:p>
          <a:p>
            <a:pPr lvl="1" eaLnBrk="1" hangingPunct="1"/>
            <a:r>
              <a:rPr lang="en-US" altLang="en-US" dirty="0"/>
              <a:t>Allows companies to move jobs out of U.S.</a:t>
            </a:r>
          </a:p>
          <a:p>
            <a:pPr lvl="1" eaLnBrk="1" hangingPunct="1"/>
            <a:r>
              <a:rPr lang="en-US" altLang="en-US" dirty="0"/>
              <a:t>Should I</a:t>
            </a:r>
            <a:r>
              <a:rPr lang="en-US" altLang="en-US" sz="100" dirty="0"/>
              <a:t> </a:t>
            </a:r>
            <a:r>
              <a:rPr lang="en-US" altLang="en-US" dirty="0"/>
              <a:t>T consumers be concerned about working conditions in factories in developing countries?</a:t>
            </a:r>
          </a:p>
          <a:p>
            <a:pPr eaLnBrk="1" hangingPunct="1"/>
            <a:r>
              <a:rPr lang="en-US" altLang="en-US" dirty="0"/>
              <a:t>Social media</a:t>
            </a:r>
          </a:p>
          <a:p>
            <a:pPr lvl="1" eaLnBrk="1" hangingPunct="1"/>
            <a:r>
              <a:rPr lang="en-US" altLang="en-US" dirty="0"/>
              <a:t>A conduit for democratic ideas?</a:t>
            </a:r>
          </a:p>
          <a:p>
            <a:pPr lvl="1" eaLnBrk="1" hangingPunct="1"/>
            <a:r>
              <a:rPr lang="en-US" altLang="en-US" dirty="0"/>
              <a:t>Another tool for totalitarian governments?</a:t>
            </a:r>
          </a:p>
        </p:txBody>
      </p:sp>
    </p:spTree>
    <p:extLst>
      <p:ext uri="{BB962C8B-B14F-4D97-AF65-F5344CB8AC3E}">
        <p14:creationId xmlns:p14="http://schemas.microsoft.com/office/powerpoint/2010/main" val="7029751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Summary </a:t>
            </a:r>
            <a:r>
              <a:rPr lang="en-US" altLang="en-US" sz="2000" b="0" dirty="0"/>
              <a:t>(1 of 2)</a:t>
            </a:r>
            <a:endParaRPr lang="en-IN" sz="2000" dirty="0"/>
          </a:p>
        </p:txBody>
      </p:sp>
      <p:sp>
        <p:nvSpPr>
          <p:cNvPr id="3" name="Content Placeholder 2"/>
          <p:cNvSpPr>
            <a:spLocks noGrp="1"/>
          </p:cNvSpPr>
          <p:nvPr>
            <p:ph sz="quarter" idx="13"/>
          </p:nvPr>
        </p:nvSpPr>
        <p:spPr/>
        <p:txBody>
          <a:bodyPr/>
          <a:lstStyle/>
          <a:p>
            <a:pPr eaLnBrk="1" hangingPunct="1"/>
            <a:r>
              <a:rPr lang="en-US" altLang="en-US" dirty="0"/>
              <a:t>We are living in Information Age, but information technology has a long history</a:t>
            </a:r>
          </a:p>
          <a:p>
            <a:pPr eaLnBrk="1" hangingPunct="1"/>
            <a:r>
              <a:rPr lang="en-US" altLang="en-US" dirty="0"/>
              <a:t>Today’s devices are culmination of centuries of incremental progress</a:t>
            </a:r>
          </a:p>
          <a:p>
            <a:pPr eaLnBrk="1" hangingPunct="1"/>
            <a:r>
              <a:rPr lang="en-US" altLang="en-US" dirty="0"/>
              <a:t>Social conditions give rise to new technologies</a:t>
            </a:r>
          </a:p>
          <a:p>
            <a:pPr eaLnBrk="1" hangingPunct="1"/>
            <a:r>
              <a:rPr lang="en-US" altLang="en-US" dirty="0"/>
              <a:t>Adoption of technologies can change society</a:t>
            </a:r>
          </a:p>
          <a:p>
            <a:pPr eaLnBrk="1" hangingPunct="1"/>
            <a:r>
              <a:rPr lang="en-US" altLang="en-US" dirty="0"/>
              <a:t>Computing professionals have a responsibility to be thoughtful about their role in creating the future</a:t>
            </a:r>
          </a:p>
        </p:txBody>
      </p:sp>
    </p:spTree>
    <p:extLst>
      <p:ext uri="{BB962C8B-B14F-4D97-AF65-F5344CB8AC3E}">
        <p14:creationId xmlns:p14="http://schemas.microsoft.com/office/powerpoint/2010/main" val="33706545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457200" y="5858161"/>
            <a:ext cx="8229600" cy="303647"/>
          </a:xfrm>
        </p:spPr>
        <p:txBody>
          <a:bodyPr/>
          <a:lstStyle/>
          <a:p>
            <a:pPr marL="432" indent="0">
              <a:buNone/>
            </a:pPr>
            <a:r>
              <a:rPr lang="en-US" altLang="en-US" sz="1400" dirty="0">
                <a:cs typeface="Arial" panose="020B0604020202020204" pitchFamily="34" charset="0"/>
              </a:rPr>
              <a:t>© Zits Partnership. King Features Syndicate</a:t>
            </a:r>
          </a:p>
        </p:txBody>
      </p:sp>
      <p:pic>
        <p:nvPicPr>
          <p:cNvPr id="5" name="Picture 4" descr="In the first panel, a father asks his son, quote, Jeremy, can I speak to you, question mark, unquote. In the next two panels, the son, turns off his phone, closes his laptop computer, and removes his earpiece. In the final panel, the son says to his father, quote, make it fast, I’m uncomfortable outside my state of perpetual connectivity, unquot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12593" y="1576665"/>
            <a:ext cx="7718814" cy="2499315"/>
          </a:xfrm>
          <a:prstGeom prst="rect">
            <a:avLst/>
          </a:prstGeom>
        </p:spPr>
      </p:pic>
      <p:sp>
        <p:nvSpPr>
          <p:cNvPr id="2" name="Title 1"/>
          <p:cNvSpPr>
            <a:spLocks noGrp="1"/>
          </p:cNvSpPr>
          <p:nvPr>
            <p:ph type="title"/>
          </p:nvPr>
        </p:nvSpPr>
        <p:spPr/>
        <p:txBody>
          <a:bodyPr/>
          <a:lstStyle/>
          <a:p>
            <a:r>
              <a:rPr lang="en-US" altLang="en-US" dirty="0"/>
              <a:t>Summary </a:t>
            </a:r>
            <a:r>
              <a:rPr lang="en-US" altLang="en-US" sz="2000" b="0" dirty="0"/>
              <a:t>(2 of 2)</a:t>
            </a:r>
            <a:endParaRPr lang="en-IN" sz="2000" dirty="0"/>
          </a:p>
        </p:txBody>
      </p:sp>
    </p:spTree>
    <p:extLst>
      <p:ext uri="{BB962C8B-B14F-4D97-AF65-F5344CB8AC3E}">
        <p14:creationId xmlns:p14="http://schemas.microsoft.com/office/powerpoint/2010/main" val="16370674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latin typeface="Arial (Headings)"/>
                <a:cs typeface="Times New Roman" panose="02020603050405020304" pitchFamily="18" charset="0"/>
              </a:rPr>
              <a:t>Copyright</a:t>
            </a:r>
          </a:p>
        </p:txBody>
      </p:sp>
    </p:spTree>
    <p:extLst>
      <p:ext uri="{BB962C8B-B14F-4D97-AF65-F5344CB8AC3E}">
        <p14:creationId xmlns:p14="http://schemas.microsoft.com/office/powerpoint/2010/main" val="10564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5868553"/>
            <a:ext cx="5257800" cy="354447"/>
          </a:xfrm>
        </p:spPr>
        <p:txBody>
          <a:bodyPr/>
          <a:lstStyle/>
          <a:p>
            <a:pPr marL="432" indent="0">
              <a:buNone/>
            </a:pPr>
            <a:r>
              <a:rPr lang="en-US" altLang="en-US" sz="1400" dirty="0"/>
              <a:t>A</a:t>
            </a:r>
            <a:r>
              <a:rPr lang="en-US" altLang="en-US" sz="100" dirty="0"/>
              <a:t> </a:t>
            </a:r>
            <a:r>
              <a:rPr lang="en-US" altLang="en-US" sz="1400" dirty="0"/>
              <a:t>P Photos/The Indianapolis Star and News, Mike Fender</a:t>
            </a:r>
          </a:p>
        </p:txBody>
      </p:sp>
      <p:pic>
        <p:nvPicPr>
          <p:cNvPr id="4" name="Picture 3" descr="A photo of a farmer and a horse drawn plow, go through an overgrown fiel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53586" y="1605932"/>
            <a:ext cx="6436829" cy="3770828"/>
          </a:xfrm>
          <a:prstGeom prst="rect">
            <a:avLst/>
          </a:prstGeom>
        </p:spPr>
      </p:pic>
      <p:sp>
        <p:nvSpPr>
          <p:cNvPr id="2" name="Title 1"/>
          <p:cNvSpPr>
            <a:spLocks noGrp="1"/>
          </p:cNvSpPr>
          <p:nvPr>
            <p:ph type="title"/>
          </p:nvPr>
        </p:nvSpPr>
        <p:spPr/>
        <p:txBody>
          <a:bodyPr/>
          <a:lstStyle/>
          <a:p>
            <a:r>
              <a:rPr lang="en-US" sz="3400" dirty="0"/>
              <a:t>Amish Selectively Adopt New Technologies</a:t>
            </a:r>
            <a:endParaRPr lang="en-IN" sz="3400" dirty="0"/>
          </a:p>
        </p:txBody>
      </p:sp>
    </p:spTree>
    <p:extLst>
      <p:ext uri="{BB962C8B-B14F-4D97-AF65-F5344CB8AC3E}">
        <p14:creationId xmlns:p14="http://schemas.microsoft.com/office/powerpoint/2010/main" val="487360835"/>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10584</TotalTime>
  <Words>3426</Words>
  <Application>Microsoft Office PowerPoint</Application>
  <PresentationFormat>On-screen Show (4:3)</PresentationFormat>
  <Paragraphs>511</Paragraphs>
  <Slides>85</Slides>
  <Notes>2</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85</vt:i4>
      </vt:variant>
    </vt:vector>
  </HeadingPairs>
  <TitlesOfParts>
    <vt:vector size="96" baseType="lpstr">
      <vt:lpstr>ＭＳ Ｐゴシック</vt:lpstr>
      <vt:lpstr>Arial</vt:lpstr>
      <vt:lpstr>Arial (Headings)</vt:lpstr>
      <vt:lpstr>Noto Sans Symbols</vt:lpstr>
      <vt:lpstr>Segoe UI Symbol</vt:lpstr>
      <vt:lpstr>Symbol</vt:lpstr>
      <vt:lpstr>Times New Roman</vt:lpstr>
      <vt:lpstr>Verdana</vt:lpstr>
      <vt:lpstr>508 Lecture</vt:lpstr>
      <vt:lpstr>1_508 Lecture</vt:lpstr>
      <vt:lpstr>Equation</vt:lpstr>
      <vt:lpstr>Ethics for the Information Age</vt:lpstr>
      <vt:lpstr>Learning Objectives</vt:lpstr>
      <vt:lpstr>1.1 Introduction</vt:lpstr>
      <vt:lpstr>Information Age</vt:lpstr>
      <vt:lpstr>Figure 1-1: Samsung Galaxy S9 Plus</vt:lpstr>
      <vt:lpstr>Impact of Modern Computing and Communications Systems</vt:lpstr>
      <vt:lpstr>Our Relationship with Technology (1 of 2)</vt:lpstr>
      <vt:lpstr>Our Relationship with Technology (2 of 2)</vt:lpstr>
      <vt:lpstr>Amish Selectively Adopt New Technologies</vt:lpstr>
      <vt:lpstr>Theme of Chapter 1: Social-Technological Cycle</vt:lpstr>
      <vt:lpstr>1.2 Milestones in Computing</vt:lpstr>
      <vt:lpstr>Aids to Manual Calculating (1 of 2)</vt:lpstr>
      <vt:lpstr>Aids to Manual Calculating (2 of 2)</vt:lpstr>
      <vt:lpstr>Slate and Counting Board</vt:lpstr>
      <vt:lpstr>Early Mechanical Calculators (1 of 2)</vt:lpstr>
      <vt:lpstr>Early Mechanical Calculators (2 of 2)</vt:lpstr>
      <vt:lpstr>Social Change → Market for Calculators</vt:lpstr>
      <vt:lpstr>Calculator Adoptions → Social Change</vt:lpstr>
      <vt:lpstr>Figure 1-4: Feminization of Bookkeeping</vt:lpstr>
      <vt:lpstr>Cash Register (1 of 2)</vt:lpstr>
      <vt:lpstr>Cash Register (2 of 2)</vt:lpstr>
      <vt:lpstr>Punched Card Tabulation</vt:lpstr>
      <vt:lpstr>Tabulators → Data-Processing Systems</vt:lpstr>
      <vt:lpstr>I B M and the Holocaust</vt:lpstr>
      <vt:lpstr>Precursors of Commercial Computers</vt:lpstr>
      <vt:lpstr>Programming the E N I A C</vt:lpstr>
      <vt:lpstr>First Commercial Computers</vt:lpstr>
      <vt:lpstr>C B S News Coverage of 1952 Presidential Election Featured U N I V A C Computer</vt:lpstr>
      <vt:lpstr>Programming Languages</vt:lpstr>
      <vt:lpstr>Time-Sharing Systems and BASIC</vt:lpstr>
      <vt:lpstr>Transistor</vt:lpstr>
      <vt:lpstr>Integrated Circuit</vt:lpstr>
      <vt:lpstr>Fairchild Semiconductor Founders</vt:lpstr>
      <vt:lpstr>I B M System/360 (1 of 2)</vt:lpstr>
      <vt:lpstr>I B M System/360 (2 of 2)</vt:lpstr>
      <vt:lpstr>Microprocessor</vt:lpstr>
      <vt:lpstr>Antecedents to the Personal Computer (1 of 2)</vt:lpstr>
      <vt:lpstr>Antecedents to the Personal Computer (2 of 2)</vt:lpstr>
      <vt:lpstr>Steve Wozniak and Steve Jobs With Apple 1e  Personal Computer</vt:lpstr>
      <vt:lpstr>Personal Computer (1 of 2)</vt:lpstr>
      <vt:lpstr>Personal Computer (2 of 2)</vt:lpstr>
      <vt:lpstr>1.3 Milestones in Networking</vt:lpstr>
      <vt:lpstr>Early Networking: Semaphore Telegraph Tower</vt:lpstr>
      <vt:lpstr>Electricity and Electromagnetism</vt:lpstr>
      <vt:lpstr>Telegraph (1 of 2)</vt:lpstr>
      <vt:lpstr>Telegraph (2 of 2)</vt:lpstr>
      <vt:lpstr>Impact of Telegraph</vt:lpstr>
      <vt:lpstr>Telephone</vt:lpstr>
      <vt:lpstr>Typewriter and Teletype</vt:lpstr>
      <vt:lpstr>Radio</vt:lpstr>
      <vt:lpstr>Television</vt:lpstr>
      <vt:lpstr>Hundreds of Millions Watch Moon Landing in 1969</vt:lpstr>
      <vt:lpstr>Remote Computing</vt:lpstr>
      <vt:lpstr>ARPANET</vt:lpstr>
      <vt:lpstr>Circuit-Switched versus Packet-Switched Networks</vt:lpstr>
      <vt:lpstr>Email</vt:lpstr>
      <vt:lpstr>Internet</vt:lpstr>
      <vt:lpstr>N S F NET</vt:lpstr>
      <vt:lpstr>Broadband</vt:lpstr>
      <vt:lpstr>Wireless Networks</vt:lpstr>
      <vt:lpstr>Cloud Computing (1 of 2)</vt:lpstr>
      <vt:lpstr>Cloud Computing (2 of 2)</vt:lpstr>
      <vt:lpstr>1.4 Milestones in Information Storage and Retrieval</vt:lpstr>
      <vt:lpstr>Greek Alphabet</vt:lpstr>
      <vt:lpstr>Codex and Paper</vt:lpstr>
      <vt:lpstr>Gutenberg’s Printing Press</vt:lpstr>
      <vt:lpstr>Newspapers</vt:lpstr>
      <vt:lpstr>Hypertext</vt:lpstr>
      <vt:lpstr>Douglas Engelbart Rehearses for “the Mother of All Demos”</vt:lpstr>
      <vt:lpstr>Graphical User Interface (1 of 2)</vt:lpstr>
      <vt:lpstr>Graphical User Interface (2 of 2)</vt:lpstr>
      <vt:lpstr>Single-Computer Hypertext Systems</vt:lpstr>
      <vt:lpstr>Networked Hypertext: World Wide Web</vt:lpstr>
      <vt:lpstr>Search Engines (1 of 2)</vt:lpstr>
      <vt:lpstr>Search Engines (2 of 2)</vt:lpstr>
      <vt:lpstr>Cloud Storage</vt:lpstr>
      <vt:lpstr>1.5 Information Technology Issues</vt:lpstr>
      <vt:lpstr>Information Technology</vt:lpstr>
      <vt:lpstr>I T Issues (1 of 4)</vt:lpstr>
      <vt:lpstr>I T Issues (2 of 4)</vt:lpstr>
      <vt:lpstr>I T Issues (3 of 4)</vt:lpstr>
      <vt:lpstr>I T Issues (4 of 4)</vt:lpstr>
      <vt:lpstr>Summary (1 of 2)</vt:lpstr>
      <vt:lpstr>Summary (2 of 2)</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for the Information Age, Eighth Edition, Chapter 1, Catalysts for Change</dc:title>
  <dc:subject>SEG-ABSE</dc:subject>
  <dc:creator>Quinn</dc:creator>
  <cp:keywords>Ethics for the Information Age</cp:keywords>
  <cp:lastModifiedBy>Jacoby, Meghan</cp:lastModifiedBy>
  <cp:revision>1298</cp:revision>
  <dcterms:modified xsi:type="dcterms:W3CDTF">2019-02-19T14:24:19Z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